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692" r:id="rId3"/>
    <p:sldId id="684" r:id="rId4"/>
    <p:sldId id="762" r:id="rId5"/>
    <p:sldId id="680" r:id="rId6"/>
    <p:sldId id="681" r:id="rId7"/>
    <p:sldId id="682" r:id="rId8"/>
    <p:sldId id="695" r:id="rId9"/>
    <p:sldId id="744" r:id="rId10"/>
    <p:sldId id="691" r:id="rId11"/>
    <p:sldId id="689" r:id="rId12"/>
    <p:sldId id="690" r:id="rId13"/>
    <p:sldId id="693" r:id="rId14"/>
    <p:sldId id="696" r:id="rId15"/>
    <p:sldId id="697" r:id="rId16"/>
    <p:sldId id="722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694" r:id="rId25"/>
    <p:sldId id="709" r:id="rId26"/>
    <p:sldId id="708" r:id="rId27"/>
    <p:sldId id="705" r:id="rId28"/>
    <p:sldId id="706" r:id="rId29"/>
    <p:sldId id="710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36" r:id="rId42"/>
    <p:sldId id="737" r:id="rId43"/>
    <p:sldId id="738" r:id="rId44"/>
    <p:sldId id="739" r:id="rId45"/>
    <p:sldId id="740" r:id="rId46"/>
    <p:sldId id="741" r:id="rId47"/>
    <p:sldId id="742" r:id="rId48"/>
    <p:sldId id="723" r:id="rId49"/>
    <p:sldId id="724" r:id="rId50"/>
    <p:sldId id="726" r:id="rId51"/>
    <p:sldId id="730" r:id="rId52"/>
    <p:sldId id="731" r:id="rId53"/>
    <p:sldId id="734" r:id="rId54"/>
    <p:sldId id="735" r:id="rId55"/>
    <p:sldId id="743" r:id="rId56"/>
    <p:sldId id="746" r:id="rId57"/>
    <p:sldId id="688" r:id="rId58"/>
    <p:sldId id="686" r:id="rId59"/>
    <p:sldId id="687" r:id="rId60"/>
    <p:sldId id="747" r:id="rId61"/>
    <p:sldId id="745" r:id="rId62"/>
    <p:sldId id="748" r:id="rId63"/>
    <p:sldId id="749" r:id="rId64"/>
    <p:sldId id="750" r:id="rId65"/>
    <p:sldId id="751" r:id="rId66"/>
    <p:sldId id="752" r:id="rId67"/>
    <p:sldId id="753" r:id="rId68"/>
    <p:sldId id="754" r:id="rId69"/>
    <p:sldId id="755" r:id="rId70"/>
    <p:sldId id="758" r:id="rId71"/>
    <p:sldId id="757" r:id="rId72"/>
    <p:sldId id="760" r:id="rId73"/>
    <p:sldId id="759" r:id="rId74"/>
    <p:sldId id="756" r:id="rId75"/>
    <p:sldId id="76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792"/>
    <a:srgbClr val="25A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075"/>
  </p:normalViewPr>
  <p:slideViewPr>
    <p:cSldViewPr snapToGrid="0" snapToObjects="1">
      <p:cViewPr varScale="1">
        <p:scale>
          <a:sx n="104" d="100"/>
          <a:sy n="104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66990-0F00-2946-84B8-B1298D4F7171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44905-5BC2-DD42-BEE5-809EC6C33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PASS1A metabolomics release 2.0 and it has 205 datasets, It’s different than </a:t>
            </a:r>
            <a:r>
              <a:rPr lang="en-US" dirty="0" err="1"/>
              <a:t>RNASEq</a:t>
            </a:r>
            <a:r>
              <a:rPr lang="en-US" dirty="0"/>
              <a:t>, it’s much more complex.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There’s 6 sites here, if we had </a:t>
            </a:r>
            <a:r>
              <a:rPr lang="en-US" dirty="0" err="1"/>
              <a:t>RNASEq</a:t>
            </a:r>
            <a:r>
              <a:rPr lang="en-US" dirty="0"/>
              <a:t> from 6 sites, then we wouldn’t have 205 datasets.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-The Datasets are split up by all sorts of variables, different platforms, different sites, different technologies, named or unnamed</a:t>
            </a:r>
          </a:p>
          <a:p>
            <a:r>
              <a:rPr lang="en-US" dirty="0"/>
              <a:t>-You can think of this as a 6 Dimension annotation</a:t>
            </a:r>
          </a:p>
          <a:p>
            <a:r>
              <a:rPr lang="en-US" dirty="0"/>
              <a:t>-At the bottom here, you can actually see a distribution if # of metabolites and # of samples, so you can really get a sense as to where these samples and metabolites </a:t>
            </a:r>
            <a:r>
              <a:rPr lang="en-US" dirty="0" err="1"/>
              <a:t>consentrate</a:t>
            </a:r>
            <a:r>
              <a:rPr lang="en-US" dirty="0"/>
              <a:t>.</a:t>
            </a:r>
          </a:p>
          <a:p>
            <a:r>
              <a:rPr lang="en-US" dirty="0"/>
              <a:t>-Today, we are going to look at </a:t>
            </a:r>
            <a:r>
              <a:rPr lang="en-US" dirty="0" err="1"/>
              <a:t>comparions</a:t>
            </a:r>
            <a:r>
              <a:rPr lang="en-US" dirty="0"/>
              <a:t> between these </a:t>
            </a:r>
            <a:r>
              <a:rPr lang="en-US" dirty="0" err="1"/>
              <a:t>datsets</a:t>
            </a:r>
            <a:r>
              <a:rPr lang="en-US" dirty="0"/>
              <a:t>.</a:t>
            </a:r>
          </a:p>
          <a:p>
            <a:r>
              <a:rPr lang="en-US" dirty="0"/>
              <a:t>-We’re </a:t>
            </a:r>
            <a:r>
              <a:rPr lang="en-US" dirty="0" err="1"/>
              <a:t>gonna</a:t>
            </a:r>
            <a:r>
              <a:rPr lang="en-US" dirty="0"/>
              <a:t> focus on comparisons with the largest overlap between samples and features as an example to highlight some of the major conclusions we see in other comparisons.  </a:t>
            </a:r>
          </a:p>
          <a:p>
            <a:r>
              <a:rPr lang="en-US" dirty="0"/>
              <a:t>-Today we’re concerned with named dataset, so one of the first things we’re </a:t>
            </a:r>
            <a:r>
              <a:rPr lang="en-US" dirty="0" err="1"/>
              <a:t>gonna</a:t>
            </a:r>
            <a:r>
              <a:rPr lang="en-US" dirty="0"/>
              <a:t> to is removed the unnamed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BA9E-C17B-CC47-8650-6D3E9C888B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1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which reference samples are shared between PASS1A and PASS1C</a:t>
            </a:r>
          </a:p>
          <a:p>
            <a:r>
              <a:rPr lang="en-US" dirty="0"/>
              <a:t>-Consider run order</a:t>
            </a:r>
          </a:p>
          <a:p>
            <a:r>
              <a:rPr lang="en-US" dirty="0"/>
              <a:t>-Vertically across tissues</a:t>
            </a:r>
          </a:p>
          <a:p>
            <a:r>
              <a:rPr lang="en-US" dirty="0"/>
              <a:t>-Send Jun analysis plan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4905-5BC2-DD42-BEE5-809EC6C330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1F90-082F-F34B-A941-E88AEDF37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1335-B9AC-1840-9558-DAA5F8084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7FB8-E103-E845-A4AE-35031F74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4A485-7509-9443-B363-DE701950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F07AF-2332-AF48-9AAB-7DA3951E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5D43-B963-504F-95BB-0203DC32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706DD-FD7A-FB4A-B723-674B9C686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3591A-25BE-1C4A-B8FB-FB61BA09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EB98A-05A5-3C43-9EDC-804DB26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DB3A-D88D-A64A-8774-BE62272E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1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91FE1-3749-6644-BC22-614BBF7DE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EC3C4-DD51-CB42-9AD3-911FA5C61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8F2B5-BC47-7F43-A59E-D659DD8E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7180-C83B-0548-AB70-028782B0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3694-4689-3A4E-843F-463A0C1B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8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5240-8ED4-5347-ADD7-1C64B7FD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8C6B-5ABC-074A-9C7A-DE69B4AC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BC8C-B73E-2845-A082-D7AC5218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60523-8AB9-CB44-9BB3-CBDC4F39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30E1A-7126-754B-96D4-AEA3DCF5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CE5E-8D10-BC48-A8F3-3E88BD8A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8ADF-2C1F-C344-9AA2-852B2FC94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D932-CFF9-C24E-B91E-9E9B8EE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C4DBF-5A59-4141-A91F-A03645A7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213F-867A-1747-B97A-4E77AAE7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8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A174-F7FF-A149-9C73-FDE6A82F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17BF-44AF-A240-A4F3-34258087D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EE663-08D7-C144-B3E4-2F0A43AC3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EB9B5-3CC8-754B-9A73-E6059945A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F777D-35E3-FC46-89B8-A057634E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B79D0-4A7D-7F41-B1D7-FE3570EB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196-1C82-9E4E-BD1D-6BE3ABC1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2DC47-D325-9044-A5B9-DAADA86A9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862A1-560F-F844-821A-F9C28980E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ABF14-28DE-7245-91D3-377134A3B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2F79B-A779-064A-A529-DF744D1D8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7C718-E432-E543-8B47-15F7CD0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F95CE-C3CC-3541-AFB5-0B4137D3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E83B5-6B74-FF47-9BFD-DA50FA1D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D716-22B4-314B-B13A-21505D78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9E6E2-E02E-F64A-AD03-73B54474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39600-7357-D74F-8E19-168C4E2C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63485-F937-A248-A772-1E91E90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149DB-4FDF-B74D-8B94-454000E8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01D0-33F1-4E40-B4A3-76E5DC4F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CAC9-5060-1C4F-B7B2-4B549FC1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CE-19BF-A446-A54B-8F453167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98E3-D288-BC46-81CB-42C76FEFF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A6011-2C37-594A-88EC-0CA44458C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C6C9A-14B9-4945-9C1F-0A4F22E31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315AB-BC63-5049-BF16-6C4BB9CD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3FF6-371F-5946-B335-80465AC2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9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FC3A-511B-4641-A3B0-DD3B421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309B2-FF1A-8048-877C-8F030BB92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1623C-9FE4-D749-B0EF-30A9DA4D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A3CBE-FCC0-A546-BF9D-390E6ED1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E9555-2928-4B4A-A89A-B1E29D63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96075-5ADB-354C-8777-C0D83CD5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8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88EA-225B-8349-892D-793D18F3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B7995-F522-0342-95CD-735954960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1FF2-162B-4E4D-8E81-537F47C95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1FB1B-0976-5344-9523-F611C29554E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7EC2E-3882-9B47-8080-38C9ECD8B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4BE3-D335-B74C-A145-90B5E6D75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568AD-B145-044E-8F6E-CE51357D2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6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12" Type="http://schemas.openxmlformats.org/officeDocument/2006/relationships/image" Target="../media/image117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11" Type="http://schemas.openxmlformats.org/officeDocument/2006/relationships/image" Target="../media/image116.jpeg"/><Relationship Id="rId5" Type="http://schemas.openxmlformats.org/officeDocument/2006/relationships/image" Target="../media/image110.jpeg"/><Relationship Id="rId10" Type="http://schemas.openxmlformats.org/officeDocument/2006/relationships/image" Target="../media/image115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9" Type="http://schemas.openxmlformats.org/officeDocument/2006/relationships/image" Target="../media/image124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Relationship Id="rId9" Type="http://schemas.openxmlformats.org/officeDocument/2006/relationships/image" Target="../media/image1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Excel_Worksheet.xls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39.jpeg"/><Relationship Id="rId7" Type="http://schemas.openxmlformats.org/officeDocument/2006/relationships/image" Target="../media/image8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10" Type="http://schemas.openxmlformats.org/officeDocument/2006/relationships/image" Target="../media/image144.jpeg"/><Relationship Id="rId4" Type="http://schemas.openxmlformats.org/officeDocument/2006/relationships/image" Target="../media/image83.jpeg"/><Relationship Id="rId9" Type="http://schemas.openxmlformats.org/officeDocument/2006/relationships/image" Target="../media/image14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52.jpeg"/><Relationship Id="rId7" Type="http://schemas.openxmlformats.org/officeDocument/2006/relationships/image" Target="../media/image15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eg"/><Relationship Id="rId11" Type="http://schemas.openxmlformats.org/officeDocument/2006/relationships/image" Target="../media/image166.jpeg"/><Relationship Id="rId5" Type="http://schemas.openxmlformats.org/officeDocument/2006/relationships/image" Target="../media/image160.jpeg"/><Relationship Id="rId10" Type="http://schemas.openxmlformats.org/officeDocument/2006/relationships/image" Target="../media/image165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8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3" Type="http://schemas.openxmlformats.org/officeDocument/2006/relationships/package" Target="../embeddings/Microsoft_Excel_Worksheet13.xlsx"/><Relationship Id="rId7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8.emf"/><Relationship Id="rId5" Type="http://schemas.openxmlformats.org/officeDocument/2006/relationships/package" Target="../embeddings/Microsoft_Excel_Worksheet14.xlsx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1.xls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eg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7" Type="http://schemas.openxmlformats.org/officeDocument/2006/relationships/image" Target="../media/image187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eg"/><Relationship Id="rId3" Type="http://schemas.openxmlformats.org/officeDocument/2006/relationships/image" Target="../media/image196.jpeg"/><Relationship Id="rId7" Type="http://schemas.openxmlformats.org/officeDocument/2006/relationships/image" Target="../media/image200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Relationship Id="rId9" Type="http://schemas.openxmlformats.org/officeDocument/2006/relationships/image" Target="../media/image20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Relationship Id="rId9" Type="http://schemas.openxmlformats.org/officeDocument/2006/relationships/image" Target="../media/image210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3" Type="http://schemas.openxmlformats.org/officeDocument/2006/relationships/image" Target="../media/image204.jpeg"/><Relationship Id="rId7" Type="http://schemas.openxmlformats.org/officeDocument/2006/relationships/image" Target="../media/image196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10" Type="http://schemas.openxmlformats.org/officeDocument/2006/relationships/image" Target="../media/image199.jpeg"/><Relationship Id="rId4" Type="http://schemas.openxmlformats.org/officeDocument/2006/relationships/image" Target="../media/image205.jpeg"/><Relationship Id="rId9" Type="http://schemas.openxmlformats.org/officeDocument/2006/relationships/image" Target="../media/image198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3" Type="http://schemas.openxmlformats.org/officeDocument/2006/relationships/image" Target="../media/image211.jpeg"/><Relationship Id="rId7" Type="http://schemas.openxmlformats.org/officeDocument/2006/relationships/image" Target="../media/image218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10" Type="http://schemas.openxmlformats.org/officeDocument/2006/relationships/image" Target="../media/image221.jpeg"/><Relationship Id="rId4" Type="http://schemas.openxmlformats.org/officeDocument/2006/relationships/image" Target="../media/image212.jpeg"/><Relationship Id="rId9" Type="http://schemas.openxmlformats.org/officeDocument/2006/relationships/image" Target="../media/image22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3" Type="http://schemas.openxmlformats.org/officeDocument/2006/relationships/image" Target="../media/image208.jpeg"/><Relationship Id="rId7" Type="http://schemas.openxmlformats.org/officeDocument/2006/relationships/image" Target="../media/image201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eg"/><Relationship Id="rId3" Type="http://schemas.openxmlformats.org/officeDocument/2006/relationships/image" Target="../media/image215.jpeg"/><Relationship Id="rId7" Type="http://schemas.openxmlformats.org/officeDocument/2006/relationships/image" Target="../media/image223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eg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1F8-FE51-0E4C-A2AD-FE91180D6C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PASS1A/PASS1C UM</a:t>
            </a:r>
            <a:br>
              <a:rPr lang="en-US" dirty="0"/>
            </a:br>
            <a:r>
              <a:rPr lang="en-US" dirty="0"/>
              <a:t>Metabolomics Datasets</a:t>
            </a:r>
          </a:p>
        </p:txBody>
      </p:sp>
    </p:spTree>
    <p:extLst>
      <p:ext uri="{BB962C8B-B14F-4D97-AF65-F5344CB8AC3E}">
        <p14:creationId xmlns:p14="http://schemas.microsoft.com/office/powerpoint/2010/main" val="414885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1FE1-D504-F349-8510-7F575C82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54" y="-110854"/>
            <a:ext cx="8201627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Umich</a:t>
            </a:r>
            <a:r>
              <a:rPr lang="en-US" sz="3200" dirty="0"/>
              <a:t> </a:t>
            </a:r>
            <a:r>
              <a:rPr lang="en-US" sz="3200" dirty="0" err="1"/>
              <a:t>rppos</a:t>
            </a:r>
            <a:r>
              <a:rPr lang="en-US" sz="3200" dirty="0"/>
              <a:t> processed (pass1a &amp; pass1c)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9C13DD-1E92-7346-A997-74CE43218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76356"/>
              </p:ext>
            </p:extLst>
          </p:nvPr>
        </p:nvGraphicFramePr>
        <p:xfrm>
          <a:off x="4483893" y="986148"/>
          <a:ext cx="3224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Worksheet" r:id="rId3" imgW="4965700" imgH="8343900" progId="Excel.Sheet.12">
                  <p:embed/>
                </p:oleObj>
              </mc:Choice>
              <mc:Fallback>
                <p:oleObj name="Worksheet" r:id="rId3" imgW="4965700" imgH="83439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9C13DD-1E92-7346-A997-74CE4321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3893" y="986148"/>
                        <a:ext cx="3224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5481088-83A4-A249-A8B1-E38F5F71C38B}"/>
              </a:ext>
            </a:extLst>
          </p:cNvPr>
          <p:cNvSpPr/>
          <p:nvPr/>
        </p:nvSpPr>
        <p:spPr>
          <a:xfrm>
            <a:off x="4483893" y="1098813"/>
            <a:ext cx="3224213" cy="2188084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7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14C8-1550-0241-969D-51BE87E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Data Processing:</a:t>
            </a:r>
            <a:br>
              <a:rPr lang="en-US" dirty="0"/>
            </a:br>
            <a:r>
              <a:rPr lang="en-US" dirty="0"/>
              <a:t>Plasma </a:t>
            </a:r>
            <a:r>
              <a:rPr lang="en-US" dirty="0" err="1"/>
              <a:t>rppos</a:t>
            </a:r>
            <a:r>
              <a:rPr lang="en-US" dirty="0"/>
              <a:t> PASS1c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F2295B-814B-0B4E-91CD-67A32B27D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23345"/>
              </p:ext>
            </p:extLst>
          </p:nvPr>
        </p:nvGraphicFramePr>
        <p:xfrm>
          <a:off x="3613150" y="1953355"/>
          <a:ext cx="49657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Worksheet" r:id="rId3" imgW="4965700" imgH="3467100" progId="Excel.Sheet.12">
                  <p:embed/>
                </p:oleObj>
              </mc:Choice>
              <mc:Fallback>
                <p:oleObj name="Worksheet" r:id="rId3" imgW="4965700" imgH="3467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3150" y="1953355"/>
                        <a:ext cx="49657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2CDF4A2-DE5B-7A4B-939E-B7DF48AF92C5}"/>
              </a:ext>
            </a:extLst>
          </p:cNvPr>
          <p:cNvSpPr/>
          <p:nvPr/>
        </p:nvSpPr>
        <p:spPr>
          <a:xfrm>
            <a:off x="3613150" y="4806777"/>
            <a:ext cx="4965700" cy="210065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8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28F3-668E-5147-A924-31F1B031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09" y="1816099"/>
            <a:ext cx="9569449" cy="46474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79661-1F4D-4E43-87AE-54DD8643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of Data Processing:</a:t>
            </a:r>
            <a:br>
              <a:rPr lang="en-US" dirty="0"/>
            </a:br>
            <a:r>
              <a:rPr lang="en-US" dirty="0"/>
              <a:t>Plasma </a:t>
            </a:r>
            <a:r>
              <a:rPr lang="en-US" dirty="0" err="1"/>
              <a:t>rppos</a:t>
            </a:r>
            <a:r>
              <a:rPr lang="en-US" dirty="0"/>
              <a:t> PASS1c</a:t>
            </a:r>
          </a:p>
        </p:txBody>
      </p:sp>
    </p:spTree>
    <p:extLst>
      <p:ext uri="{BB962C8B-B14F-4D97-AF65-F5344CB8AC3E}">
        <p14:creationId xmlns:p14="http://schemas.microsoft.com/office/powerpoint/2010/main" val="31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28F3-668E-5147-A924-31F1B031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09" y="1816099"/>
            <a:ext cx="9569449" cy="46474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79661-1F4D-4E43-87AE-54DD8643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of Data Processing:</a:t>
            </a:r>
            <a:br>
              <a:rPr lang="en-US" dirty="0"/>
            </a:br>
            <a:r>
              <a:rPr lang="en-US" dirty="0"/>
              <a:t>Plasma </a:t>
            </a:r>
            <a:r>
              <a:rPr lang="en-US" dirty="0" err="1"/>
              <a:t>rppos</a:t>
            </a:r>
            <a:r>
              <a:rPr lang="en-US" dirty="0"/>
              <a:t> PASS1c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2858BD-C23B-314B-866D-DF655B238A3D}"/>
              </a:ext>
            </a:extLst>
          </p:cNvPr>
          <p:cNvCxnSpPr/>
          <p:nvPr/>
        </p:nvCxnSpPr>
        <p:spPr>
          <a:xfrm>
            <a:off x="2211859" y="5857103"/>
            <a:ext cx="29161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DCF3-5FF9-A343-BAB9-E1930AE9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Real-Time Record of Processing Decisions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A07C22-7430-F743-8D76-073E15439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433985"/>
              </p:ext>
            </p:extLst>
          </p:nvPr>
        </p:nvGraphicFramePr>
        <p:xfrm>
          <a:off x="0" y="1330282"/>
          <a:ext cx="12100713" cy="209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Worksheet" r:id="rId3" imgW="17640300" imgH="3060700" progId="Excel.Sheet.12">
                  <p:embed/>
                </p:oleObj>
              </mc:Choice>
              <mc:Fallback>
                <p:oleObj name="Worksheet" r:id="rId3" imgW="17640300" imgH="306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330282"/>
                        <a:ext cx="12100713" cy="209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41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DCF3-5FF9-A343-BAB9-E1930AE9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6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Real-Time Record of Processing Decisions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A07C22-7430-F743-8D76-073E15439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330282"/>
          <a:ext cx="12100713" cy="209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Worksheet" r:id="rId3" imgW="17640300" imgH="3060700" progId="Excel.Sheet.12">
                  <p:embed/>
                </p:oleObj>
              </mc:Choice>
              <mc:Fallback>
                <p:oleObj name="Worksheet" r:id="rId3" imgW="17640300" imgH="30607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8A07C22-7430-F743-8D76-073E15439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330282"/>
                        <a:ext cx="12100713" cy="209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1883ED-117E-6C4C-B427-BF089EA7E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194730"/>
          <a:ext cx="12132726" cy="42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Worksheet" r:id="rId5" imgW="17640300" imgH="622300" progId="Excel.Sheet.12">
                  <p:embed/>
                </p:oleObj>
              </mc:Choice>
              <mc:Fallback>
                <p:oleObj name="Worksheet" r:id="rId5" imgW="17640300" imgH="6223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31883ED-117E-6C4C-B427-BF089EA7E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194730"/>
                        <a:ext cx="12132726" cy="42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20798CC-6834-7C40-9C4C-25D4014AEF3F}"/>
              </a:ext>
            </a:extLst>
          </p:cNvPr>
          <p:cNvSpPr/>
          <p:nvPr/>
        </p:nvSpPr>
        <p:spPr>
          <a:xfrm>
            <a:off x="0" y="3286899"/>
            <a:ext cx="2248930" cy="142102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F68BD-505D-7945-B418-32EE542C1D97}"/>
              </a:ext>
            </a:extLst>
          </p:cNvPr>
          <p:cNvSpPr/>
          <p:nvPr/>
        </p:nvSpPr>
        <p:spPr>
          <a:xfrm>
            <a:off x="0" y="5408526"/>
            <a:ext cx="2248930" cy="213799"/>
          </a:xfrm>
          <a:prstGeom prst="rect">
            <a:avLst/>
          </a:prstGeom>
          <a:noFill/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2C2B6E-C86F-6D46-9FA7-9E5A7969BAB4}"/>
              </a:ext>
            </a:extLst>
          </p:cNvPr>
          <p:cNvSpPr txBox="1">
            <a:spLocks/>
          </p:cNvSpPr>
          <p:nvPr/>
        </p:nvSpPr>
        <p:spPr>
          <a:xfrm>
            <a:off x="1011195" y="4092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pla</a:t>
            </a:r>
            <a:r>
              <a:rPr lang="en-US" dirty="0"/>
              <a:t> </a:t>
            </a:r>
            <a:r>
              <a:rPr lang="en-US" dirty="0" err="1"/>
              <a:t>rppos</a:t>
            </a:r>
            <a:r>
              <a:rPr lang="en-US" dirty="0"/>
              <a:t> pass1c</a:t>
            </a:r>
          </a:p>
        </p:txBody>
      </p:sp>
    </p:spTree>
    <p:extLst>
      <p:ext uri="{BB962C8B-B14F-4D97-AF65-F5344CB8AC3E}">
        <p14:creationId xmlns:p14="http://schemas.microsoft.com/office/powerpoint/2010/main" val="287031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8FA-A11C-544F-942A-9F0A23C6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811" y="4680036"/>
            <a:ext cx="10515600" cy="559229"/>
          </a:xfrm>
        </p:spPr>
        <p:txBody>
          <a:bodyPr/>
          <a:lstStyle/>
          <a:p>
            <a:r>
              <a:rPr lang="en-US" dirty="0"/>
              <a:t>Processing is Documented for Each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8CABF-A446-DD4D-9060-8F788898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5" y="1349633"/>
            <a:ext cx="9601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58CE-E2EF-A74A-9032-92B159A6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Features (pla_rppos_1c)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3BBB8-A101-9D47-A07A-CE3F146A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46" y="1543736"/>
            <a:ext cx="6883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46340-2406-524A-AF46-0A9742A7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36" y="2563348"/>
            <a:ext cx="5596753" cy="35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443E3-B7B1-1347-A72A-FDBF4215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44727"/>
            <a:ext cx="103251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975A7-1FB0-B04C-A85C-11C0DACA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02" y="2014150"/>
            <a:ext cx="7442220" cy="45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FA11C-F653-3846-ADEA-60420486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0483"/>
            <a:ext cx="10058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9B09-1F51-7E46-8BBC-642017CC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61" y="1638472"/>
            <a:ext cx="8242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8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BC74-7F2B-6142-8D44-6452BE47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Last Discussion</a:t>
            </a:r>
          </a:p>
        </p:txBody>
      </p:sp>
    </p:spTree>
    <p:extLst>
      <p:ext uri="{BB962C8B-B14F-4D97-AF65-F5344CB8AC3E}">
        <p14:creationId xmlns:p14="http://schemas.microsoft.com/office/powerpoint/2010/main" val="201761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FA11C-F653-3846-ADEA-60420486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0483"/>
            <a:ext cx="10058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79B09-1F51-7E46-8BBC-642017CC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61" y="1638472"/>
            <a:ext cx="8242300" cy="4940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A9C85A-F7A1-4A4C-9AEE-C5F1A9C629FA}"/>
              </a:ext>
            </a:extLst>
          </p:cNvPr>
          <p:cNvSpPr/>
          <p:nvPr/>
        </p:nvSpPr>
        <p:spPr>
          <a:xfrm>
            <a:off x="3089189" y="1638472"/>
            <a:ext cx="556054" cy="4251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CF1377-4ADE-4D44-A67A-A563768AB08B}"/>
              </a:ext>
            </a:extLst>
          </p:cNvPr>
          <p:cNvSpPr/>
          <p:nvPr/>
        </p:nvSpPr>
        <p:spPr>
          <a:xfrm>
            <a:off x="4996247" y="1638472"/>
            <a:ext cx="860855" cy="4251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7FAD67-40CD-E34F-9F74-DD95324612AB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3200400" y="1700727"/>
            <a:ext cx="363411" cy="3005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2229C9-D10B-4047-B9F3-396848525B6A}"/>
              </a:ext>
            </a:extLst>
          </p:cNvPr>
          <p:cNvCxnSpPr>
            <a:cxnSpLocks/>
          </p:cNvCxnSpPr>
          <p:nvPr/>
        </p:nvCxnSpPr>
        <p:spPr>
          <a:xfrm>
            <a:off x="5006076" y="1700727"/>
            <a:ext cx="363411" cy="3005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C9579-742D-7D40-BA6D-5523903898EF}"/>
              </a:ext>
            </a:extLst>
          </p:cNvPr>
          <p:cNvCxnSpPr>
            <a:cxnSpLocks/>
          </p:cNvCxnSpPr>
          <p:nvPr/>
        </p:nvCxnSpPr>
        <p:spPr>
          <a:xfrm>
            <a:off x="5470567" y="1700727"/>
            <a:ext cx="363411" cy="3005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8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26F2-AAF2-934F-A592-DA431B8A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8B3D7-2702-3945-9264-0551008A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14" y="1501775"/>
            <a:ext cx="8229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8B3D7-2702-3945-9264-0551008A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14" y="1501775"/>
            <a:ext cx="8229600" cy="499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0241D-4BFE-944A-A09B-436A086A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91" y="3602315"/>
            <a:ext cx="5731153" cy="821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2C00E-7D6E-F249-9026-BCE7E103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365125"/>
            <a:ext cx="5372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48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0241D-4BFE-944A-A09B-436A086A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29" y="1192747"/>
            <a:ext cx="5731153" cy="821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A5C41-F3AF-D84F-A2B4-A034DB7B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55" y="633935"/>
            <a:ext cx="53721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C2ADE1-86A3-7840-B566-ED8C0E0A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540" y="2136689"/>
            <a:ext cx="7277100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96A66-AA85-ED49-99F8-5BB261B5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31" y="6498"/>
            <a:ext cx="3162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BACED-FB97-A542-857C-B5D93A90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8" y="0"/>
            <a:ext cx="87757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1BE39-790D-F84F-8E2A-FE9C30E9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3" y="1659925"/>
            <a:ext cx="4584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9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BACED-FB97-A542-857C-B5D93A90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8" y="0"/>
            <a:ext cx="87757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1BE39-790D-F84F-8E2A-FE9C30E9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3" y="1659925"/>
            <a:ext cx="4584700" cy="472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23A061-7C0F-624F-888F-DAEE7ECF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80" y="2030626"/>
            <a:ext cx="7498527" cy="1398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3B59D-BCE7-D349-BC9F-5FAD7EE67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779" y="3364434"/>
            <a:ext cx="7498527" cy="4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0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BACED-FB97-A542-857C-B5D93A90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8" y="0"/>
            <a:ext cx="87757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1BE39-790D-F84F-8E2A-FE9C30E9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3" y="1659925"/>
            <a:ext cx="4584700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143D1-5F3C-4F49-B859-83D97F1C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42" y="1304325"/>
            <a:ext cx="4470400" cy="5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0847-0E92-2B44-B4FE-B246E39C45CD}"/>
              </a:ext>
            </a:extLst>
          </p:cNvPr>
          <p:cNvSpPr txBox="1"/>
          <p:nvPr/>
        </p:nvSpPr>
        <p:spPr>
          <a:xfrm>
            <a:off x="5815742" y="6451597"/>
            <a:ext cx="248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149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C2DAA-8AB0-204B-AC91-03812C73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331787"/>
            <a:ext cx="7454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1AA2E1-D38D-194B-A0A7-4165BB05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066800"/>
            <a:ext cx="4191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CEF13-A901-A64F-9C92-CC9FC84C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5" y="0"/>
            <a:ext cx="77597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5E36E-19C6-D44D-B11B-266749BD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19" y="499419"/>
            <a:ext cx="3228031" cy="3638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E8781-6B0E-2041-B53D-B3EB271A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54" y="4238368"/>
            <a:ext cx="3542496" cy="213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88F0B-F7D3-3941-BFB5-43E388706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025" y="1657179"/>
            <a:ext cx="20193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018FB-825C-6845-8C62-3227844E2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679" y="2012779"/>
            <a:ext cx="4250209" cy="4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5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A946BD-12A4-DD49-BBCE-3BA9F23C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58737"/>
            <a:ext cx="87884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412DB-0BA5-0147-BEDB-1F3D74F4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65" y="1117600"/>
            <a:ext cx="4470400" cy="462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CB2C3-9B68-B143-B06C-79F10A450D39}"/>
              </a:ext>
            </a:extLst>
          </p:cNvPr>
          <p:cNvSpPr txBox="1"/>
          <p:nvPr/>
        </p:nvSpPr>
        <p:spPr>
          <a:xfrm>
            <a:off x="3234038" y="2073246"/>
            <a:ext cx="7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4EACC-EAAD-4249-ACFE-8485743F3F66}"/>
              </a:ext>
            </a:extLst>
          </p:cNvPr>
          <p:cNvSpPr txBox="1"/>
          <p:nvPr/>
        </p:nvSpPr>
        <p:spPr>
          <a:xfrm>
            <a:off x="2866768" y="1780784"/>
            <a:ext cx="94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8FBA7-70DC-D147-9803-D07914D22690}"/>
              </a:ext>
            </a:extLst>
          </p:cNvPr>
          <p:cNvSpPr txBox="1"/>
          <p:nvPr/>
        </p:nvSpPr>
        <p:spPr>
          <a:xfrm>
            <a:off x="3143079" y="1488322"/>
            <a:ext cx="7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B87C3-DF98-2943-A8D4-ED6D2459FF1B}"/>
              </a:ext>
            </a:extLst>
          </p:cNvPr>
          <p:cNvCxnSpPr>
            <a:cxnSpLocks/>
          </p:cNvCxnSpPr>
          <p:nvPr/>
        </p:nvCxnSpPr>
        <p:spPr>
          <a:xfrm>
            <a:off x="3811373" y="1672988"/>
            <a:ext cx="181919" cy="1846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331E31-79B2-9948-8F10-280DE29C8349}"/>
              </a:ext>
            </a:extLst>
          </p:cNvPr>
          <p:cNvCxnSpPr>
            <a:cxnSpLocks/>
          </p:cNvCxnSpPr>
          <p:nvPr/>
        </p:nvCxnSpPr>
        <p:spPr>
          <a:xfrm flipV="1">
            <a:off x="3613665" y="1958946"/>
            <a:ext cx="288667" cy="38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B206B1-1CFF-B44F-90E9-BB0F2CEBECE4}"/>
              </a:ext>
            </a:extLst>
          </p:cNvPr>
          <p:cNvCxnSpPr>
            <a:cxnSpLocks/>
          </p:cNvCxnSpPr>
          <p:nvPr/>
        </p:nvCxnSpPr>
        <p:spPr>
          <a:xfrm flipV="1">
            <a:off x="3613665" y="2042320"/>
            <a:ext cx="379627" cy="2155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68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977C-22E3-FD41-AFB2-4E61DAEF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Organization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F58B-AB69-4C42-BED6-FFF1CC82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Collect missing Manifest files</a:t>
            </a:r>
          </a:p>
          <a:p>
            <a:r>
              <a:rPr lang="en-US" dirty="0"/>
              <a:t>Repair Manifest files for PASS1A</a:t>
            </a:r>
          </a:p>
          <a:p>
            <a:pPr lvl="1"/>
            <a:r>
              <a:rPr lang="en-US" dirty="0"/>
              <a:t>Only for those missing; task mostly complete</a:t>
            </a:r>
          </a:p>
          <a:p>
            <a:r>
              <a:rPr lang="en-US" dirty="0"/>
              <a:t>Repair Manifest files for PASS1C</a:t>
            </a:r>
          </a:p>
          <a:p>
            <a:r>
              <a:rPr lang="en-US" dirty="0"/>
              <a:t>Standardize Manifest files</a:t>
            </a:r>
          </a:p>
          <a:p>
            <a:r>
              <a:rPr lang="en-US" dirty="0"/>
              <a:t>Complete data matrices (can be done without manifest files if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46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B3AEE1-0DFE-2048-80B4-DEF66E61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98298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F2619-B2BD-CD45-9630-D1F4047D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098550"/>
            <a:ext cx="4610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9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9E63E-7099-4341-ACD2-4F0DB7DC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50568"/>
            <a:ext cx="103378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B8B6E-B588-5A49-8299-399720FE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25" y="2419179"/>
            <a:ext cx="3864761" cy="431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A4425-FC0A-7D44-B1FE-6778B390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59" y="3002692"/>
            <a:ext cx="4821941" cy="33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4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9E63E-7099-4341-ACD2-4F0DB7DC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50568"/>
            <a:ext cx="103378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B8B6E-B588-5A49-8299-399720FE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73" y="2419179"/>
            <a:ext cx="3864761" cy="4312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AE820-BA8E-1B41-B33D-CB62B00E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765" y="2419178"/>
            <a:ext cx="3960242" cy="44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25DF2-91CC-7C46-B39E-49DC3F65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84137"/>
            <a:ext cx="10274300" cy="119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44416-9088-6F43-AF23-CFB5F1DD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2" y="1277937"/>
            <a:ext cx="75311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15E42-0555-A84A-A8BB-E55DF2E6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080" y="1731963"/>
            <a:ext cx="8115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5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C9482-8E8B-4F4A-BF9B-3AD4F580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09838"/>
            <a:ext cx="6972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82B05-3B07-0247-B3E9-2D1244A1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08" y="876300"/>
            <a:ext cx="8610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9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3F3908-2600-074C-905F-66F0B8A8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0525"/>
            <a:ext cx="100584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897DC-890C-9B42-9C03-485BFA95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2" y="2148702"/>
            <a:ext cx="5601729" cy="35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349B6-556D-A34E-92BB-A72DFD56F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3964"/>
            <a:ext cx="5900005" cy="37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7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A27CA-8D6A-FE43-8144-5A9FD35C5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925"/>
            <a:ext cx="10515600" cy="5221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3b = Log2, imputed, median-centered (features), </a:t>
            </a:r>
            <a:r>
              <a:rPr lang="en-US" dirty="0" err="1"/>
              <a:t>sd</a:t>
            </a:r>
            <a:r>
              <a:rPr lang="en-US" dirty="0"/>
              <a:t>-scaled (features)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EA83-A13C-F746-9343-9B6B0038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2743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61730-E684-A548-9A80-4C960B5F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3859"/>
            <a:ext cx="4203700" cy="467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632EA-B789-9543-8112-351050944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419" y="1468309"/>
            <a:ext cx="5151395" cy="5213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6052FB-6889-F945-B81D-BE5FD639EA3A}"/>
              </a:ext>
            </a:extLst>
          </p:cNvPr>
          <p:cNvSpPr/>
          <p:nvPr/>
        </p:nvSpPr>
        <p:spPr>
          <a:xfrm>
            <a:off x="2817341" y="1703859"/>
            <a:ext cx="358345" cy="3597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A27CA-8D6A-FE43-8144-5A9FD35C5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925"/>
            <a:ext cx="10515600" cy="5221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3b = Log2, imputed, median-centered (features), </a:t>
            </a:r>
            <a:r>
              <a:rPr lang="en-US" dirty="0" err="1"/>
              <a:t>sd</a:t>
            </a:r>
            <a:r>
              <a:rPr lang="en-US" dirty="0"/>
              <a:t>-scaled (features)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EA83-A13C-F746-9343-9B6B0038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2743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61730-E684-A548-9A80-4C960B5F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3859"/>
            <a:ext cx="4203700" cy="467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6052FB-6889-F945-B81D-BE5FD639EA3A}"/>
              </a:ext>
            </a:extLst>
          </p:cNvPr>
          <p:cNvSpPr/>
          <p:nvPr/>
        </p:nvSpPr>
        <p:spPr>
          <a:xfrm>
            <a:off x="2817341" y="1703859"/>
            <a:ext cx="358345" cy="3597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E34AC-1AF3-5047-B324-E8B4D486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960" y="1678459"/>
            <a:ext cx="4178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E72785-FB9B-664D-8EAC-6845628D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36" y="93019"/>
            <a:ext cx="84074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D2279-BEC2-8A40-A3AA-2094B276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0" y="640366"/>
            <a:ext cx="5548184" cy="3270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10C98-9F57-7E4D-A1F4-0A4E0D39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07" y="1203754"/>
            <a:ext cx="4229100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9CC69-F8E9-864F-AFA7-C6CC5BFFD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7" y="3569127"/>
            <a:ext cx="5737654" cy="32888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511B00-922A-9249-915E-86DA938DF478}"/>
              </a:ext>
            </a:extLst>
          </p:cNvPr>
          <p:cNvCxnSpPr/>
          <p:nvPr/>
        </p:nvCxnSpPr>
        <p:spPr>
          <a:xfrm flipV="1">
            <a:off x="4670854" y="1556951"/>
            <a:ext cx="1112108" cy="6178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D3697F-F061-AE40-B72B-DFD0F5971617}"/>
              </a:ext>
            </a:extLst>
          </p:cNvPr>
          <p:cNvCxnSpPr>
            <a:cxnSpLocks/>
          </p:cNvCxnSpPr>
          <p:nvPr/>
        </p:nvCxnSpPr>
        <p:spPr>
          <a:xfrm>
            <a:off x="4670854" y="1636240"/>
            <a:ext cx="1166428" cy="51046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09ED74-C5CD-AB4E-856A-0D064D010021}"/>
              </a:ext>
            </a:extLst>
          </p:cNvPr>
          <p:cNvCxnSpPr>
            <a:cxnSpLocks/>
          </p:cNvCxnSpPr>
          <p:nvPr/>
        </p:nvCxnSpPr>
        <p:spPr>
          <a:xfrm>
            <a:off x="9836749" y="1891474"/>
            <a:ext cx="963056" cy="38544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D5918D-82C5-334F-BCFE-9EBFB5D02D69}"/>
              </a:ext>
            </a:extLst>
          </p:cNvPr>
          <p:cNvCxnSpPr>
            <a:cxnSpLocks/>
          </p:cNvCxnSpPr>
          <p:nvPr/>
        </p:nvCxnSpPr>
        <p:spPr>
          <a:xfrm flipH="1">
            <a:off x="9952336" y="1891474"/>
            <a:ext cx="847469" cy="38544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147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7F5E6-5B77-4A4D-8DED-77380218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79" y="0"/>
            <a:ext cx="80518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4BC69-0ABC-5B47-9515-2704CFF1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01" y="1394941"/>
            <a:ext cx="8571391" cy="10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76D6-6950-574B-9028-DB4CD847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3" y="2766218"/>
            <a:ext cx="11862487" cy="1325563"/>
          </a:xfrm>
        </p:spPr>
        <p:txBody>
          <a:bodyPr/>
          <a:lstStyle/>
          <a:p>
            <a:pPr algn="ctr"/>
            <a:r>
              <a:rPr lang="en-US" dirty="0"/>
              <a:t>Data Processing Talk—Biology Left Out for Brevity</a:t>
            </a:r>
            <a:br>
              <a:rPr lang="en-US" dirty="0"/>
            </a:br>
            <a:r>
              <a:rPr lang="en-US" dirty="0"/>
              <a:t>Many Plots Today</a:t>
            </a:r>
          </a:p>
        </p:txBody>
      </p:sp>
    </p:spTree>
    <p:extLst>
      <p:ext uri="{BB962C8B-B14F-4D97-AF65-F5344CB8AC3E}">
        <p14:creationId xmlns:p14="http://schemas.microsoft.com/office/powerpoint/2010/main" val="43879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7F5E6-5B77-4A4D-8DED-77380218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79" y="0"/>
            <a:ext cx="80518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4BC69-0ABC-5B47-9515-2704CFF1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01" y="1394941"/>
            <a:ext cx="8571391" cy="10633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DFC591-C161-F246-A19E-912AE9E1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4034137"/>
            <a:ext cx="10490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3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31368-BEA0-5C41-A44A-6E017CF4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5" y="0"/>
            <a:ext cx="9613900" cy="168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F8151B-3D5E-9E45-8099-E290E1A1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" y="2252232"/>
            <a:ext cx="3516738" cy="49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9C585-E824-8542-BEED-EA68B767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32" y="2242496"/>
            <a:ext cx="3511360" cy="438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9EB63-D818-0C45-912F-82FF2A54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230113"/>
            <a:ext cx="3511360" cy="451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6C5F93-4350-6A4C-8E07-78C2FDF88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66" y="3314956"/>
            <a:ext cx="39370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71AFD-E063-EF42-8ED3-D98B6A578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3313583"/>
            <a:ext cx="4533900" cy="54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EA1BE-16EE-5A4A-AC20-05FC881BB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16" y="4402092"/>
            <a:ext cx="4152900" cy="58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B282E-3269-274D-BD57-E7ED4BEB3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799" y="4282708"/>
            <a:ext cx="4374293" cy="6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11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3BBB8-A101-9D47-A07A-CE3F146A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0"/>
            <a:ext cx="6883400" cy="977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70B09-AF8B-1443-8146-47A3DB83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8" y="1532384"/>
            <a:ext cx="3070273" cy="1893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70A73-9B6A-F64D-AA7F-AB9E9E3C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966" y="1547299"/>
            <a:ext cx="2967466" cy="1814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A6C88-3C69-D14B-B14C-A3A227E8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004" y="1474209"/>
            <a:ext cx="3032861" cy="1846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45225-36FB-B64C-B10F-6A16AD485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874" y="3231185"/>
            <a:ext cx="2936227" cy="1814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DFB40A-7D43-594C-B295-CB4030CB0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334" y="3276949"/>
            <a:ext cx="3032861" cy="1851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D1857-FB16-B644-BEF7-E3E902099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874" y="5045657"/>
            <a:ext cx="2953200" cy="1783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87FB10-1D71-C147-BB28-F77F21D19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003" y="4943055"/>
            <a:ext cx="3153522" cy="18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8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FA11C-F653-3846-ADEA-60420486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0483"/>
            <a:ext cx="10058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1C121-F91A-8C48-AE87-0A2191B2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2" y="1702830"/>
            <a:ext cx="3286857" cy="1993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5C4548-5D9C-654C-A16B-C3E32C7B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43" y="1702830"/>
            <a:ext cx="3286857" cy="199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07E65-886C-1643-9E8D-160D3CFDB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912" y="1702830"/>
            <a:ext cx="3286858" cy="2006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86A9C8-830C-034D-A280-679D8D38A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456" y="3326276"/>
            <a:ext cx="3013381" cy="186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DAC8A-DF57-0F4C-AFA0-DBE16EFAF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326276"/>
            <a:ext cx="3038074" cy="1863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8D30FD-1F5A-1E41-B733-F1F180E53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6456" y="5028447"/>
            <a:ext cx="3013381" cy="1829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1AB1B-AA57-6B4C-89F2-4FFEC4565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023969"/>
            <a:ext cx="3013382" cy="18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2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AA5C41-F3AF-D84F-A2B4-A034DB7B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472474"/>
            <a:ext cx="5372100" cy="69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CEA90-63BE-BF44-8A1B-C050679E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52" y="0"/>
            <a:ext cx="31877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6143A-937D-6D4C-AB0C-FB6B1DB37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49" y="3540905"/>
            <a:ext cx="37338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BC2B0-781F-CE43-AA1D-77DDA90FC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64" y="1079500"/>
            <a:ext cx="3387293" cy="1917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E3DED-7F6F-FA40-A189-EDA11C2CB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994" y="1090582"/>
            <a:ext cx="3387293" cy="1914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272BD-1FB5-F340-9429-1585173B0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624" y="1090582"/>
            <a:ext cx="3521910" cy="2023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EDD96-D522-D24E-A007-83B6D690F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291" y="3004037"/>
            <a:ext cx="3290330" cy="1829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0D18C-2BC7-5346-8E79-367E4F0E2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723" y="4991058"/>
            <a:ext cx="3266015" cy="1850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FE07F4-106C-B245-9FE8-9EA034955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313" y="4946870"/>
            <a:ext cx="3260286" cy="18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8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481790-8F10-3040-AE44-7783D336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8" y="1241852"/>
            <a:ext cx="2165572" cy="2316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A09DE-8C3A-3048-B032-C7FE0A45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58" y="444951"/>
            <a:ext cx="87884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E1D9F-8C21-534E-B1A6-432BB3B6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64" y="1204556"/>
            <a:ext cx="2284947" cy="2348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31B72-1F9A-D845-8BE6-37337E32F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45" y="1204556"/>
            <a:ext cx="2231829" cy="2348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518AE-BEED-5F4F-92C1-17FC080A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53" y="3682310"/>
            <a:ext cx="2195401" cy="2316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AE99F1-76E7-1348-9F59-E9CA7EC2F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870" y="3677308"/>
            <a:ext cx="2385389" cy="2359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C8D19E-0212-C045-9884-862029CB2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2918" y="3677309"/>
            <a:ext cx="2257348" cy="2321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19BFBA-5519-904B-A8F3-C924C5A18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6371" y="3677307"/>
            <a:ext cx="2257347" cy="23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38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9982E-F148-2649-9A52-071E05C2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0"/>
            <a:ext cx="98425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2DB2D-D8FF-D242-BFFC-B153BED6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722" y="939800"/>
            <a:ext cx="2144927" cy="216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12582-ECAA-FF48-A27D-D7051F0B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144" y="881784"/>
            <a:ext cx="2309934" cy="2279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A35EE-051C-B24E-91C2-533478E43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88" y="939800"/>
            <a:ext cx="2335333" cy="2279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EBA65-C467-0D4D-860E-6FA51F256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1" y="3394504"/>
            <a:ext cx="2523696" cy="252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7DB05-2340-DB45-B41E-CD102CE67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726" y="3429000"/>
            <a:ext cx="2523696" cy="2379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BD3BE-1241-504C-83A2-9C5E33DD9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627" y="3438946"/>
            <a:ext cx="2379858" cy="2379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E4C99-2113-4A4C-BE7C-8D472FF86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8563" y="3394504"/>
            <a:ext cx="2591904" cy="25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8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0A50A-A1A1-C146-A686-B535FF5D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05" y="927100"/>
            <a:ext cx="2212545" cy="2218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C8343-79A4-D345-A9D3-02774A64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03" y="0"/>
            <a:ext cx="94996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46A62-7BE8-5D4F-9DCE-9205C810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065" y="927100"/>
            <a:ext cx="2224603" cy="221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C4536-59C4-BA48-8065-45314F19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668" y="451880"/>
            <a:ext cx="2212413" cy="2218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950E0-2389-A749-949D-7DC80917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34" y="3352451"/>
            <a:ext cx="2212545" cy="2281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8017A-021C-5D46-AC8C-B4C5A962A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044" y="2652700"/>
            <a:ext cx="1881659" cy="73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6D65E-6654-CC4C-AB51-A3D4C63F5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10" y="5598605"/>
            <a:ext cx="1929028" cy="1259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E6154-1343-4142-BB93-C730BB486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0170" y="3352451"/>
            <a:ext cx="2313661" cy="2246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29AC3D-0DE9-0D4B-8AA3-AEAF49EF8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521" y="3383830"/>
            <a:ext cx="2212413" cy="224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85C58-8E8B-D146-8046-56DCDADE063F}"/>
              </a:ext>
            </a:extLst>
          </p:cNvPr>
          <p:cNvSpPr txBox="1"/>
          <p:nvPr/>
        </p:nvSpPr>
        <p:spPr>
          <a:xfrm>
            <a:off x="5918887" y="4125354"/>
            <a:ext cx="1050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93E652-D17B-7042-9EA3-C8761FDEC7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2323" y="3359460"/>
            <a:ext cx="2315653" cy="23156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2431F1-263A-D648-A630-D04FC9887B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3164" y="5606837"/>
            <a:ext cx="1929028" cy="12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7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31368-BEA0-5C41-A44A-6E017CF4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55" y="0"/>
            <a:ext cx="96139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6FAC5-822D-CA45-8198-8A618230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8850"/>
            <a:ext cx="3414816" cy="45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9CD8FC-E5DC-AB45-9213-351E711B6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368" y="2267036"/>
            <a:ext cx="3189759" cy="41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B8AD9-50FF-5C4D-B720-88D4B9BC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79" y="2225377"/>
            <a:ext cx="3551476" cy="526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072A9-A6C3-EC48-B223-A0F215CB5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66" y="3329288"/>
            <a:ext cx="40513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9BAD6-4B49-9B44-9D8F-7FEA5318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799" y="3259352"/>
            <a:ext cx="45720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24977-4843-1D4D-BC78-18F30254B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66" y="4435732"/>
            <a:ext cx="41275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CB250-770F-064A-963C-649BA9AEE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799" y="4421488"/>
            <a:ext cx="4318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7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3BBB8-A101-9D47-A07A-CE3F146A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0"/>
            <a:ext cx="68834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75FE8-1EBF-FA4E-A557-F62F724F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557312"/>
            <a:ext cx="3064476" cy="1871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FB241-E7E7-C048-9F16-DA5A421D1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4" y="1532384"/>
            <a:ext cx="3064476" cy="1893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ED18B-08B7-674A-A450-649FCDAD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44" y="1491064"/>
            <a:ext cx="3258065" cy="1976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057DC-4831-3248-B00D-18018B856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921" y="3467428"/>
            <a:ext cx="2806701" cy="1714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A2396-5DBF-864E-984C-2784E6CC7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360" y="3426108"/>
            <a:ext cx="2752041" cy="1714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B81C25-8A01-684D-B108-A4B70B464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4920" y="5140841"/>
            <a:ext cx="2806701" cy="1666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9D68D-1A17-294D-9A67-D4E005419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574" y="5101844"/>
            <a:ext cx="2813827" cy="17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5D66FD-1812-0843-9E38-4292CCF86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4356" y="962580"/>
          <a:ext cx="9766363" cy="5276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r:id="rId4" imgW="37426900" imgH="20218400" progId="Excel.Sheet.12">
                  <p:embed/>
                </p:oleObj>
              </mc:Choice>
              <mc:Fallback>
                <p:oleObj name="Worksheet" r:id="rId4" imgW="37426900" imgH="202184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5D66FD-1812-0843-9E38-4292CCF86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4356" y="962580"/>
                        <a:ext cx="9766363" cy="5276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59D5E27-5FCB-E547-830F-04B621A3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09" y="-435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PASS1A Metabolomics Datasets </a:t>
            </a:r>
            <a:r>
              <a:rPr lang="en-US" sz="3600" dirty="0"/>
              <a:t>(n = 205)</a:t>
            </a:r>
            <a:br>
              <a:rPr lang="en-US" sz="3600" dirty="0"/>
            </a:b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ACD75-B4B8-4448-B407-BD95712F4020}"/>
              </a:ext>
            </a:extLst>
          </p:cNvPr>
          <p:cNvSpPr txBox="1"/>
          <p:nvPr/>
        </p:nvSpPr>
        <p:spPr>
          <a:xfrm>
            <a:off x="-221489" y="6530130"/>
            <a:ext cx="8731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Metabolomics release 2.0, received October 15</a:t>
            </a:r>
            <a:r>
              <a:rPr lang="en-US" sz="1600" i="1" baseline="30000" dirty="0"/>
              <a:t>th</a:t>
            </a:r>
            <a:r>
              <a:rPr lang="en-US" sz="1600" i="1" dirty="0"/>
              <a:t>, 2020 from </a:t>
            </a:r>
            <a:r>
              <a:rPr lang="en-US" sz="1600" i="1" dirty="0" err="1"/>
              <a:t>MoTrPAC</a:t>
            </a:r>
            <a:r>
              <a:rPr lang="en-US" sz="1600" i="1" dirty="0"/>
              <a:t> </a:t>
            </a:r>
            <a:r>
              <a:rPr lang="en-US" sz="1600" i="1" dirty="0" err="1"/>
              <a:t>DataHub</a:t>
            </a:r>
            <a:r>
              <a:rPr lang="en-US" sz="1600" i="1" dirty="0"/>
              <a:t> (motrpac-data.org)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43" y="955119"/>
            <a:ext cx="1833548" cy="5317280"/>
            <a:chOff x="-178280" y="809976"/>
            <a:chExt cx="1833548" cy="5317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95189A-737C-2442-828A-65856522CECD}"/>
                </a:ext>
              </a:extLst>
            </p:cNvPr>
            <p:cNvSpPr txBox="1"/>
            <p:nvPr/>
          </p:nvSpPr>
          <p:spPr>
            <a:xfrm>
              <a:off x="89638" y="809976"/>
              <a:ext cx="1231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Tissues</a:t>
              </a:r>
            </a:p>
            <a:p>
              <a:pPr algn="ctr"/>
              <a:r>
                <a:rPr lang="en-US" dirty="0"/>
                <a:t>(n = 20)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11CAB-D707-2845-9139-0461F43D4AAC}"/>
                </a:ext>
              </a:extLst>
            </p:cNvPr>
            <p:cNvSpPr txBox="1"/>
            <p:nvPr/>
          </p:nvSpPr>
          <p:spPr>
            <a:xfrm>
              <a:off x="-112146" y="1561899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Targeted (Y/N)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6D8C6D-EB89-9C4D-B56F-066BBA1D2438}"/>
                </a:ext>
              </a:extLst>
            </p:cNvPr>
            <p:cNvSpPr txBox="1"/>
            <p:nvPr/>
          </p:nvSpPr>
          <p:spPr>
            <a:xfrm>
              <a:off x="89638" y="2259915"/>
              <a:ext cx="1231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Sites</a:t>
              </a:r>
            </a:p>
            <a:p>
              <a:pPr algn="ctr"/>
              <a:r>
                <a:rPr lang="en-US" dirty="0"/>
                <a:t>(n = 6)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0D1EE-1BCD-FA4C-9D14-E2650D2BB565}"/>
                </a:ext>
              </a:extLst>
            </p:cNvPr>
            <p:cNvSpPr txBox="1"/>
            <p:nvPr/>
          </p:nvSpPr>
          <p:spPr>
            <a:xfrm>
              <a:off x="-178280" y="3268469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Technology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9946EA-1F92-2649-9E0A-58726F354DE6}"/>
                </a:ext>
              </a:extLst>
            </p:cNvPr>
            <p:cNvSpPr txBox="1"/>
            <p:nvPr/>
          </p:nvSpPr>
          <p:spPr>
            <a:xfrm>
              <a:off x="-178280" y="4412498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Platform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BDDA4-B3A6-F748-AB14-A5E4689E9748}"/>
                </a:ext>
              </a:extLst>
            </p:cNvPr>
            <p:cNvSpPr txBox="1"/>
            <p:nvPr/>
          </p:nvSpPr>
          <p:spPr>
            <a:xfrm>
              <a:off x="51156" y="5129728"/>
              <a:ext cx="151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Named (Y/N)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21F2F8-10E4-BF4A-9533-FE7D1E04C873}"/>
                </a:ext>
              </a:extLst>
            </p:cNvPr>
            <p:cNvSpPr txBox="1"/>
            <p:nvPr/>
          </p:nvSpPr>
          <p:spPr>
            <a:xfrm>
              <a:off x="-178280" y="5467666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of Samples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A54028-B241-2448-BF5F-83EDE92A1F1D}"/>
                </a:ext>
              </a:extLst>
            </p:cNvPr>
            <p:cNvSpPr txBox="1"/>
            <p:nvPr/>
          </p:nvSpPr>
          <p:spPr>
            <a:xfrm>
              <a:off x="-19800" y="5757924"/>
              <a:ext cx="158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Metabolites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077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FA11C-F653-3846-ADEA-60420486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0483"/>
            <a:ext cx="10058400" cy="977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D15811-94BE-CF47-8E5F-5697F45C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90" y="1702830"/>
            <a:ext cx="3435178" cy="2156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ADD1C-5584-5845-BFBA-A10A4585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1702830"/>
            <a:ext cx="3510273" cy="215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97D36-C183-4342-BDFA-A0F028C39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729" y="1702830"/>
            <a:ext cx="3510273" cy="2160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91A4F-0ED2-3846-975C-BF314A90E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901" y="3696248"/>
            <a:ext cx="2718486" cy="1637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EDCC2-D4C8-CE46-9DEC-D6DF44B3E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708" y="3696248"/>
            <a:ext cx="2715644" cy="1645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5CC37-3396-7F4B-81D1-0EA3E657A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179" y="5220258"/>
            <a:ext cx="2715644" cy="1637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A5F50-EEB8-DB4B-8A10-6B51EDF98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399" y="5220258"/>
            <a:ext cx="2736642" cy="16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AA5C41-F3AF-D84F-A2B4-A034DB7B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472474"/>
            <a:ext cx="5372100" cy="69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80A23B-82A5-CD4A-AA4F-3FE72D2E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8" y="1170974"/>
            <a:ext cx="3387295" cy="1885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CEA90-63BE-BF44-8A1B-C050679E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52" y="0"/>
            <a:ext cx="31877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7A4BB-BE9E-FE47-AC34-7CF4ABC7E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529" y="1801674"/>
            <a:ext cx="38481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EC288-40C6-F140-85AB-78122A762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785" y="1776274"/>
            <a:ext cx="38227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6143A-937D-6D4C-AB0C-FB6B1DB37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549" y="3540905"/>
            <a:ext cx="37338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F8FC7-0A9D-F244-9F40-A5B47E5AC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286" y="2584032"/>
            <a:ext cx="3602482" cy="2023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8219DB-D0AB-1041-8470-2F3B1D407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524" y="4755805"/>
            <a:ext cx="3625850" cy="205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D1BB90-E218-0243-BA55-534103AE86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1919" y="4755805"/>
            <a:ext cx="3625849" cy="20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BACED-FB97-A542-857C-B5D93A90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8" y="0"/>
            <a:ext cx="8775700" cy="148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E150EA-7E4B-6C49-BF2B-140B59CE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56" y="1241852"/>
            <a:ext cx="2121844" cy="2440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78204-1CFB-6C46-8A6C-C82E9956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124" y="1241852"/>
            <a:ext cx="2165572" cy="24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9AB0F-4076-104F-BB2F-2B7BAB1B1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20" y="1241854"/>
            <a:ext cx="2176808" cy="244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EB198-35A1-254E-B507-509FF21CB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4" y="3682311"/>
            <a:ext cx="2121843" cy="234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5FAEA-A1E7-2B4F-8F2E-6EBBBFD38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613" y="3645015"/>
            <a:ext cx="2121843" cy="238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B95A8-96B1-7043-B461-8B69C3916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6576" y="3682310"/>
            <a:ext cx="2126488" cy="2348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877D5-23EB-A946-A082-ABD28D5EA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3064" y="3682310"/>
            <a:ext cx="2138494" cy="23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5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C2DAA-8AB0-204B-AC91-03812C73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0"/>
            <a:ext cx="7454900" cy="69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538A38-6897-A843-8E2A-DE1E6C5F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3" y="897186"/>
            <a:ext cx="2444986" cy="27317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A646C2-FF2A-A245-9084-86E9CDA03B8F}"/>
              </a:ext>
            </a:extLst>
          </p:cNvPr>
          <p:cNvGrpSpPr/>
          <p:nvPr/>
        </p:nvGrpSpPr>
        <p:grpSpPr>
          <a:xfrm>
            <a:off x="3455786" y="1118604"/>
            <a:ext cx="2912068" cy="5025095"/>
            <a:chOff x="2714376" y="278340"/>
            <a:chExt cx="2912068" cy="50250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3D3294-09B4-F14C-BCBD-6B65672F7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693" y="278340"/>
              <a:ext cx="2796750" cy="31506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9E5739-ADB5-CE40-B713-CD915B8B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76" y="3429000"/>
              <a:ext cx="2912068" cy="187443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8121E3-6C91-204A-8B4D-2AA7F13E5DC6}"/>
              </a:ext>
            </a:extLst>
          </p:cNvPr>
          <p:cNvGrpSpPr/>
          <p:nvPr/>
        </p:nvGrpSpPr>
        <p:grpSpPr>
          <a:xfrm>
            <a:off x="6479066" y="1077166"/>
            <a:ext cx="3122134" cy="4902794"/>
            <a:chOff x="5737656" y="236902"/>
            <a:chExt cx="3122134" cy="49027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AAC333-7BEB-4A46-866C-1CFDCC7D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656" y="236902"/>
              <a:ext cx="3122134" cy="31920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797A64-D022-334B-A857-90E18E6E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7656" y="3427283"/>
              <a:ext cx="2912069" cy="171241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DA5B0-1759-4B4E-ACF1-45A9A40F7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58" y="3751692"/>
            <a:ext cx="2796750" cy="27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51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BBE52-95FF-0C47-9C5F-5DB13B5B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0"/>
            <a:ext cx="7454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B3707-A677-214B-B08B-566619FE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0" y="1366321"/>
            <a:ext cx="2166544" cy="1209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40AC5-0C27-6145-8994-6C99A9C3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" y="3108114"/>
            <a:ext cx="2368550" cy="133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B6A8C-06A6-5648-86F9-4C856E237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69" y="1118027"/>
            <a:ext cx="2664948" cy="291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3C9FB-5CFA-1149-A8D5-9E025F588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636" y="3978399"/>
            <a:ext cx="2898216" cy="27566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E678A3B-FA36-A64B-8E31-E6CE0C923B42}"/>
              </a:ext>
            </a:extLst>
          </p:cNvPr>
          <p:cNvGrpSpPr/>
          <p:nvPr/>
        </p:nvGrpSpPr>
        <p:grpSpPr>
          <a:xfrm>
            <a:off x="5190104" y="1303295"/>
            <a:ext cx="3261524" cy="5365656"/>
            <a:chOff x="5190104" y="1303295"/>
            <a:chExt cx="3261524" cy="53656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300815-0490-BB46-B2FC-177C6705A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0060" y="1303295"/>
              <a:ext cx="3121568" cy="34802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F2FD2A-3B0B-864E-A07A-C48F6B6B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0104" y="4783552"/>
              <a:ext cx="3261523" cy="188539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02697-560A-494B-B666-C1C3E7C99F2C}"/>
              </a:ext>
            </a:extLst>
          </p:cNvPr>
          <p:cNvGrpSpPr/>
          <p:nvPr/>
        </p:nvGrpSpPr>
        <p:grpSpPr>
          <a:xfrm>
            <a:off x="8451627" y="1303294"/>
            <a:ext cx="3629162" cy="5431763"/>
            <a:chOff x="8451627" y="1303294"/>
            <a:chExt cx="3629162" cy="54317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6BF150-10D2-A54E-93B0-7175F026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51627" y="1303294"/>
              <a:ext cx="3629162" cy="35795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8778E4-9634-2448-8038-86A4AD7F1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76340" y="4816772"/>
              <a:ext cx="3376763" cy="191828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6E09791-5892-5449-8D22-3D44DFFC29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3" y="4723726"/>
            <a:ext cx="2505065" cy="14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DCF3-5FF9-A343-BAB9-E1930AE9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Record of Processing Decisions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A07C22-7430-F743-8D76-073E15439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330282"/>
          <a:ext cx="12100713" cy="209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Worksheet" r:id="rId3" imgW="17640300" imgH="3060700" progId="Excel.Sheet.12">
                  <p:embed/>
                </p:oleObj>
              </mc:Choice>
              <mc:Fallback>
                <p:oleObj name="Worksheet" r:id="rId3" imgW="17640300" imgH="30607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8A07C22-7430-F743-8D76-073E15439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330282"/>
                        <a:ext cx="12100713" cy="209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142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A0696E-27EF-A54D-948F-74574EEE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72" y="2085889"/>
            <a:ext cx="8826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9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1FE1-D504-F349-8510-7F575C82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8422" y="-215026"/>
            <a:ext cx="8201627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Sample/Feature Dimensions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9C13DD-1E92-7346-A997-74CE43218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666" y="719931"/>
          <a:ext cx="3224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Worksheet" r:id="rId3" imgW="4965700" imgH="8343900" progId="Excel.Sheet.12">
                  <p:embed/>
                </p:oleObj>
              </mc:Choice>
              <mc:Fallback>
                <p:oleObj name="Worksheet" r:id="rId3" imgW="4965700" imgH="83439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9C13DD-1E92-7346-A997-74CE4321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666" y="719931"/>
                        <a:ext cx="3224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04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1FE1-D504-F349-8510-7F575C82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8422" y="-215026"/>
            <a:ext cx="8201627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Sample/Feature Dimensions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9C13DD-1E92-7346-A997-74CE43218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666" y="719931"/>
          <a:ext cx="3224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Worksheet" r:id="rId3" imgW="4965700" imgH="8343900" progId="Excel.Sheet.12">
                  <p:embed/>
                </p:oleObj>
              </mc:Choice>
              <mc:Fallback>
                <p:oleObj name="Worksheet" r:id="rId3" imgW="4965700" imgH="83439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9C13DD-1E92-7346-A997-74CE4321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666" y="719931"/>
                        <a:ext cx="3224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25CBC4-CD0C-9F40-A47E-09690320D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663" y="918660"/>
          <a:ext cx="41402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Worksheet" r:id="rId5" imgW="4140200" imgH="4279900" progId="Excel.Sheet.12">
                  <p:embed/>
                </p:oleObj>
              </mc:Choice>
              <mc:Fallback>
                <p:oleObj name="Worksheet" r:id="rId5" imgW="4140200" imgH="42799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A25CBC4-CD0C-9F40-A47E-09690320D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663" y="918660"/>
                        <a:ext cx="414020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591BB6-59F2-3148-ABA9-881FFF5CA8C1}"/>
              </a:ext>
            </a:extLst>
          </p:cNvPr>
          <p:cNvSpPr txBox="1">
            <a:spLocks/>
          </p:cNvSpPr>
          <p:nvPr/>
        </p:nvSpPr>
        <p:spPr>
          <a:xfrm>
            <a:off x="4694499" y="-162046"/>
            <a:ext cx="8201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Shared </a:t>
            </a:r>
          </a:p>
          <a:p>
            <a:pPr algn="ctr"/>
            <a:r>
              <a:rPr lang="en-US" sz="3200" dirty="0"/>
              <a:t>Sample/Feature Dimensions</a:t>
            </a:r>
          </a:p>
        </p:txBody>
      </p:sp>
    </p:spTree>
    <p:extLst>
      <p:ext uri="{BB962C8B-B14F-4D97-AF65-F5344CB8AC3E}">
        <p14:creationId xmlns:p14="http://schemas.microsoft.com/office/powerpoint/2010/main" val="247848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1FE1-D504-F349-8510-7F575C82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8422" y="-215026"/>
            <a:ext cx="8201627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Sample/Feature Dimensions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9C13DD-1E92-7346-A997-74CE43218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666" y="719931"/>
          <a:ext cx="3224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Worksheet" r:id="rId3" imgW="4965700" imgH="8343900" progId="Excel.Sheet.12">
                  <p:embed/>
                </p:oleObj>
              </mc:Choice>
              <mc:Fallback>
                <p:oleObj name="Worksheet" r:id="rId3" imgW="4965700" imgH="83439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9C13DD-1E92-7346-A997-74CE4321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666" y="719931"/>
                        <a:ext cx="3224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25CBC4-CD0C-9F40-A47E-09690320D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663" y="918660"/>
          <a:ext cx="41402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Worksheet" r:id="rId5" imgW="4140200" imgH="4279900" progId="Excel.Sheet.12">
                  <p:embed/>
                </p:oleObj>
              </mc:Choice>
              <mc:Fallback>
                <p:oleObj name="Worksheet" r:id="rId5" imgW="4140200" imgH="42799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A25CBC4-CD0C-9F40-A47E-09690320D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663" y="918660"/>
                        <a:ext cx="414020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591BB6-59F2-3148-ABA9-881FFF5CA8C1}"/>
              </a:ext>
            </a:extLst>
          </p:cNvPr>
          <p:cNvSpPr txBox="1">
            <a:spLocks/>
          </p:cNvSpPr>
          <p:nvPr/>
        </p:nvSpPr>
        <p:spPr>
          <a:xfrm>
            <a:off x="4694499" y="-162046"/>
            <a:ext cx="8201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Shared </a:t>
            </a:r>
          </a:p>
          <a:p>
            <a:pPr algn="ctr"/>
            <a:r>
              <a:rPr lang="en-US" sz="3200" dirty="0"/>
              <a:t>Sample/Feature Dimensions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5D008-75FB-4D47-82A3-4CE448A69DD7}"/>
              </a:ext>
            </a:extLst>
          </p:cNvPr>
          <p:cNvSpPr txBox="1">
            <a:spLocks/>
          </p:cNvSpPr>
          <p:nvPr/>
        </p:nvSpPr>
        <p:spPr>
          <a:xfrm>
            <a:off x="4330881" y="4858805"/>
            <a:ext cx="8201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Samples/Features (Vertically Across Tissues)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BC838F-41B6-6742-BBB3-B2283BBD2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8071" y="5866516"/>
          <a:ext cx="5791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Worksheet" r:id="rId7" imgW="5791200" imgH="825500" progId="Excel.Sheet.12">
                  <p:embed/>
                </p:oleObj>
              </mc:Choice>
              <mc:Fallback>
                <p:oleObj name="Worksheet" r:id="rId7" imgW="5791200" imgH="8255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DBC838F-41B6-6742-BBB3-B2283BBD2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8071" y="5866516"/>
                        <a:ext cx="5791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56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FA65F4-E325-CC4E-A1C1-F2DFC414B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49650"/>
              </p:ext>
            </p:extLst>
          </p:nvPr>
        </p:nvGraphicFramePr>
        <p:xfrm>
          <a:off x="1798706" y="2257080"/>
          <a:ext cx="77597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Worksheet" r:id="rId4" imgW="7759700" imgH="3314700" progId="Excel.Sheet.12">
                  <p:embed/>
                </p:oleObj>
              </mc:Choice>
              <mc:Fallback>
                <p:oleObj name="Worksheet" r:id="rId4" imgW="7759700" imgH="331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706" y="2257080"/>
                        <a:ext cx="7759700" cy="331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A24CD37-C623-8948-B51D-B8BD5533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91" y="51299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PASS1A/PASS1C UM </a:t>
            </a:r>
            <a:r>
              <a:rPr lang="en-US" dirty="0">
                <a:solidFill>
                  <a:srgbClr val="FF0000"/>
                </a:solidFill>
              </a:rPr>
              <a:t>Matched</a:t>
            </a:r>
            <a:br>
              <a:rPr lang="en-US" dirty="0"/>
            </a:br>
            <a:r>
              <a:rPr lang="en-US" dirty="0"/>
              <a:t>Metabolomics Datasets &amp; Dimensions </a:t>
            </a:r>
            <a:r>
              <a:rPr lang="en-US" sz="3600" dirty="0"/>
              <a:t>(n = 46)</a:t>
            </a:r>
            <a:br>
              <a:rPr lang="en-US" sz="3600" dirty="0"/>
            </a:br>
            <a:r>
              <a:rPr lang="en-US" sz="2400" dirty="0"/>
              <a:t>*Dimensions include reference samples</a:t>
            </a:r>
            <a:br>
              <a:rPr lang="en-US" sz="36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2630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82F16-2642-F04B-9459-5BE44D4B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0"/>
            <a:ext cx="88265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4D221-C5B5-614F-98BB-7A5DFBDA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25" y="2463800"/>
            <a:ext cx="5116212" cy="43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32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103EB-93EF-D34E-8248-F104096B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5" y="2669303"/>
            <a:ext cx="8299624" cy="4159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B25A3-D459-6840-B6C6-5CB79F1D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0"/>
            <a:ext cx="49022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69C70-4475-AE43-A747-59F2733F4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10" y="510746"/>
            <a:ext cx="2929585" cy="210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48100-F839-1745-98D0-48CFB30E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85" y="510746"/>
            <a:ext cx="3568700" cy="185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5AB7C-CE3B-5245-BF36-8A794481C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677" y="1221452"/>
            <a:ext cx="6858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7D875-8472-B14D-A3BF-B8A364A91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1820622"/>
            <a:ext cx="736600" cy="34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2258BA-71FA-3B4F-BDF5-55D7FC2D2ACD}"/>
              </a:ext>
            </a:extLst>
          </p:cNvPr>
          <p:cNvSpPr/>
          <p:nvPr/>
        </p:nvSpPr>
        <p:spPr>
          <a:xfrm>
            <a:off x="3205544" y="1050325"/>
            <a:ext cx="1774230" cy="609600"/>
          </a:xfrm>
          <a:prstGeom prst="rect">
            <a:avLst/>
          </a:prstGeom>
          <a:noFill/>
          <a:ln w="31750">
            <a:solidFill>
              <a:srgbClr val="25A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B5064-13CD-9845-83E4-F824A6D77128}"/>
              </a:ext>
            </a:extLst>
          </p:cNvPr>
          <p:cNvSpPr/>
          <p:nvPr/>
        </p:nvSpPr>
        <p:spPr>
          <a:xfrm>
            <a:off x="6320992" y="1619200"/>
            <a:ext cx="2226108" cy="745745"/>
          </a:xfrm>
          <a:prstGeom prst="rect">
            <a:avLst/>
          </a:prstGeom>
          <a:noFill/>
          <a:ln w="31750">
            <a:solidFill>
              <a:srgbClr val="662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79C6F8-EB2E-204D-B334-A19EE510FE20}"/>
              </a:ext>
            </a:extLst>
          </p:cNvPr>
          <p:cNvSpPr/>
          <p:nvPr/>
        </p:nvSpPr>
        <p:spPr>
          <a:xfrm rot="20710757">
            <a:off x="6122145" y="2606857"/>
            <a:ext cx="1003988" cy="1322173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BFD1C-C335-0B4E-ADFB-292201987E06}"/>
              </a:ext>
            </a:extLst>
          </p:cNvPr>
          <p:cNvSpPr/>
          <p:nvPr/>
        </p:nvSpPr>
        <p:spPr>
          <a:xfrm>
            <a:off x="7047053" y="2600101"/>
            <a:ext cx="628917" cy="1237011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6FA2C7-4D31-AF44-8EDE-DC33A0E75723}"/>
              </a:ext>
            </a:extLst>
          </p:cNvPr>
          <p:cNvSpPr/>
          <p:nvPr/>
        </p:nvSpPr>
        <p:spPr>
          <a:xfrm>
            <a:off x="5622324" y="5591914"/>
            <a:ext cx="889687" cy="1237011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6376E-E306-484D-B282-6819FBDBB2FB}"/>
              </a:ext>
            </a:extLst>
          </p:cNvPr>
          <p:cNvSpPr txBox="1"/>
          <p:nvPr/>
        </p:nvSpPr>
        <p:spPr>
          <a:xfrm>
            <a:off x="6512011" y="6488668"/>
            <a:ext cx="452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generated by Jun Li, PhD</a:t>
            </a:r>
          </a:p>
        </p:txBody>
      </p:sp>
    </p:spTree>
    <p:extLst>
      <p:ext uri="{BB962C8B-B14F-4D97-AF65-F5344CB8AC3E}">
        <p14:creationId xmlns:p14="http://schemas.microsoft.com/office/powerpoint/2010/main" val="1179384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FAE2A-7EAE-E84D-818E-8E2D6F37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36" y="0"/>
            <a:ext cx="90678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4F614-2A10-1241-AE36-519ECE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92" y="3429000"/>
            <a:ext cx="3419633" cy="3412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AFBF0-5B08-2440-8D98-F55775B8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79" y="1763928"/>
            <a:ext cx="97917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544A2-3A96-C549-9570-98C000AE0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217" y="3828536"/>
            <a:ext cx="6592814" cy="2609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B5F5B-E886-5745-8C07-2ADF52F84FEB}"/>
              </a:ext>
            </a:extLst>
          </p:cNvPr>
          <p:cNvSpPr/>
          <p:nvPr/>
        </p:nvSpPr>
        <p:spPr>
          <a:xfrm>
            <a:off x="2570205" y="1388076"/>
            <a:ext cx="4905633" cy="478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74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8037E-12A6-6242-8BFD-5AE8FE69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36" y="0"/>
            <a:ext cx="90678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7BB66-494A-8349-9484-3698F08D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4707"/>
            <a:ext cx="4073186" cy="286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4FD4A-783C-ED4A-8135-61A3331D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86" y="2304708"/>
            <a:ext cx="3821903" cy="2860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6151A-CF4B-3246-AC95-5829558D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89" y="2304706"/>
            <a:ext cx="3821903" cy="2863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71170-492B-AC45-B44B-01BF66F35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261" y="5290016"/>
            <a:ext cx="3961712" cy="1567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DAF4AB-1F66-2946-8C91-3C8D9FB388C2}"/>
              </a:ext>
            </a:extLst>
          </p:cNvPr>
          <p:cNvSpPr/>
          <p:nvPr/>
        </p:nvSpPr>
        <p:spPr>
          <a:xfrm>
            <a:off x="2570205" y="1388076"/>
            <a:ext cx="4905633" cy="478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09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FAE2A-7EAE-E84D-818E-8E2D6F37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79" y="16476"/>
            <a:ext cx="9067800" cy="186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8896F7-6208-6544-BB12-7E6B4EF8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8" y="1388076"/>
            <a:ext cx="5678959" cy="49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F5509-4422-234E-B15F-06A02F31B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78" y="1821420"/>
            <a:ext cx="97409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B0FA0-9833-E647-8063-A3FD15E9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950" y="3254976"/>
            <a:ext cx="3276525" cy="3403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99A8-CFA2-9340-BF6C-017DACCF3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310" y="3905935"/>
            <a:ext cx="5560369" cy="22029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D0AF58-56BA-5F4D-9766-C91FA25CC059}"/>
              </a:ext>
            </a:extLst>
          </p:cNvPr>
          <p:cNvSpPr/>
          <p:nvPr/>
        </p:nvSpPr>
        <p:spPr>
          <a:xfrm>
            <a:off x="2681416" y="1388076"/>
            <a:ext cx="2014152" cy="478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9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8037E-12A6-6242-8BFD-5AE8FE69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36" y="0"/>
            <a:ext cx="9067800" cy="186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EB57AA-BF82-C640-8F7C-44429168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1" y="2304706"/>
            <a:ext cx="3846504" cy="2705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4F8D7-74DA-C34E-933D-71B02C2F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78" y="1388076"/>
            <a:ext cx="5678959" cy="49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148B4-183C-7744-B8BA-7F5C0B00F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903" y="2288230"/>
            <a:ext cx="3653934" cy="2788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90431-02C1-9744-B97B-38966FE9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37" y="2282077"/>
            <a:ext cx="3653934" cy="2816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D8CFF-8528-9C46-865D-04C670E1F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952" y="5224564"/>
            <a:ext cx="4122952" cy="163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121D65-40AB-7446-9FFC-DC33C47C6700}"/>
              </a:ext>
            </a:extLst>
          </p:cNvPr>
          <p:cNvSpPr/>
          <p:nvPr/>
        </p:nvSpPr>
        <p:spPr>
          <a:xfrm>
            <a:off x="2681416" y="1388076"/>
            <a:ext cx="2014152" cy="478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22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8EE73-F9DA-D74F-AC0B-5D15AC26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0"/>
            <a:ext cx="90551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55B4B-13CD-A144-B32E-9B044EF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52" y="5224564"/>
            <a:ext cx="4122952" cy="1633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D2FBB-7532-8A4E-9F30-98FCD09C7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48" y="1936235"/>
            <a:ext cx="2751838" cy="3220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F95E5-AD2F-2C41-9BBE-E6B9C23E1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96" y="1952639"/>
            <a:ext cx="2751839" cy="3237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A1666-DA6D-994E-B3F6-C70B40030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299" y="1952639"/>
            <a:ext cx="3510852" cy="32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2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91751-7869-B24B-8653-CDB2E75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15" y="0"/>
            <a:ext cx="7378700" cy="115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B41F4-4F34-7043-94BD-B22CA6B4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2" y="1546516"/>
            <a:ext cx="5650470" cy="383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8E5AF-76FE-B049-AADC-013DF9E56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62" y="2857944"/>
            <a:ext cx="5650470" cy="361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0F4B-FDBF-FD4D-9D96-12D9E3A42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62" y="4328958"/>
            <a:ext cx="5650470" cy="389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D778E-B87F-BA48-AB83-AA7A621CF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8" y="5686387"/>
            <a:ext cx="5803557" cy="45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76A86-51E4-024B-A988-3F57673B0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575" y="2168541"/>
            <a:ext cx="6308640" cy="40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2F941-78A2-F342-8EF1-A71478683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575" y="3577175"/>
            <a:ext cx="6308640" cy="41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52A64-F3F2-2149-8273-E8F5EA88E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573" y="4941618"/>
            <a:ext cx="6308641" cy="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EA563-7F26-254C-A3CA-721316F8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13" y="1212251"/>
            <a:ext cx="3422822" cy="1358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B94E3-ADCD-B94C-A639-CF8E1DC5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62" y="0"/>
            <a:ext cx="6272084" cy="1212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775C-52F3-0B43-B6AF-DE0A3BD7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83" y="2533191"/>
            <a:ext cx="3423152" cy="1358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19977-4A55-1F41-9D00-1F7885A98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013" y="3882047"/>
            <a:ext cx="3422822" cy="1332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D3FE0-368C-F041-BDDD-E87649D7A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83" y="5193832"/>
            <a:ext cx="3422822" cy="1332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36AEB7-FCB2-B944-B70B-ABD456057F68}"/>
              </a:ext>
            </a:extLst>
          </p:cNvPr>
          <p:cNvSpPr/>
          <p:nvPr/>
        </p:nvSpPr>
        <p:spPr>
          <a:xfrm>
            <a:off x="1952040" y="2298357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903F5-A971-394B-9ACE-1A225E92771E}"/>
              </a:ext>
            </a:extLst>
          </p:cNvPr>
          <p:cNvSpPr/>
          <p:nvPr/>
        </p:nvSpPr>
        <p:spPr>
          <a:xfrm>
            <a:off x="1952039" y="341237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05005-690E-DA43-8F1B-1C6C6E03EC8F}"/>
              </a:ext>
            </a:extLst>
          </p:cNvPr>
          <p:cNvSpPr/>
          <p:nvPr/>
        </p:nvSpPr>
        <p:spPr>
          <a:xfrm>
            <a:off x="1951710" y="496907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4F047-F257-994A-A667-A4074194D240}"/>
              </a:ext>
            </a:extLst>
          </p:cNvPr>
          <p:cNvSpPr/>
          <p:nvPr/>
        </p:nvSpPr>
        <p:spPr>
          <a:xfrm>
            <a:off x="1951709" y="605894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2B4871-2127-6246-8302-6A605F91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700" y="1845581"/>
            <a:ext cx="3745641" cy="1449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E1159-B695-534A-9E38-B02CD70BF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700" y="3294943"/>
            <a:ext cx="3745641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264F9E-058E-344C-A865-670BAFC47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700" y="4736785"/>
            <a:ext cx="3746755" cy="1461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BDECF2-AE76-E74C-AA46-2AEC3DF4C32D}"/>
              </a:ext>
            </a:extLst>
          </p:cNvPr>
          <p:cNvSpPr/>
          <p:nvPr/>
        </p:nvSpPr>
        <p:spPr>
          <a:xfrm>
            <a:off x="5954083" y="2570262"/>
            <a:ext cx="928631" cy="23472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B1A80-1B36-5F49-897E-2BEC731B8C8B}"/>
              </a:ext>
            </a:extLst>
          </p:cNvPr>
          <p:cNvSpPr/>
          <p:nvPr/>
        </p:nvSpPr>
        <p:spPr>
          <a:xfrm>
            <a:off x="5928586" y="4501951"/>
            <a:ext cx="954128" cy="25449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5E30A-278A-D540-AA38-1504453BE997}"/>
              </a:ext>
            </a:extLst>
          </p:cNvPr>
          <p:cNvSpPr/>
          <p:nvPr/>
        </p:nvSpPr>
        <p:spPr>
          <a:xfrm>
            <a:off x="5928585" y="5708269"/>
            <a:ext cx="954128" cy="25449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35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DB2A5-5E24-474D-B6FA-10AE5DEF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8" y="0"/>
            <a:ext cx="6272084" cy="1212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8036F-1C80-C84F-842C-00CCE09A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" y="1385245"/>
            <a:ext cx="2902009" cy="2216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28565-513A-9645-B418-87A3336EE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58" y="1385245"/>
            <a:ext cx="2941723" cy="221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7C953-24A8-874E-A516-22E73866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81" y="1385245"/>
            <a:ext cx="2983202" cy="2216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33A15-5C5F-AF49-8692-859494CF4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798" y="1385246"/>
            <a:ext cx="2983202" cy="228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5E8D3-95AA-DA47-8FAB-DBE799251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522" y="3774988"/>
            <a:ext cx="3518905" cy="2591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C9EF1-758F-BA43-8ABB-06D1A8B61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924" y="3672054"/>
            <a:ext cx="3378651" cy="261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65FF9-0D6C-7844-86DE-18E897F0C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75" y="3601994"/>
            <a:ext cx="3583031" cy="2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6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4CD37-C623-8948-B51D-B8BD5533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09" y="2048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IONPNEG: 4 Tissues </a:t>
            </a:r>
            <a:r>
              <a:rPr lang="en-US" sz="3600" dirty="0">
                <a:solidFill>
                  <a:srgbClr val="FF0000"/>
                </a:solidFill>
              </a:rPr>
              <a:t>Not Matched </a:t>
            </a:r>
            <a:r>
              <a:rPr lang="en-US" sz="3600" dirty="0"/>
              <a:t>in PASS1C</a:t>
            </a:r>
            <a:br>
              <a:rPr lang="en-US" sz="3600" dirty="0"/>
            </a:br>
            <a:endParaRPr lang="en-US" sz="32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7DF69E2-53CE-2C41-BF47-028534388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60691"/>
              </p:ext>
            </p:extLst>
          </p:nvPr>
        </p:nvGraphicFramePr>
        <p:xfrm>
          <a:off x="2489200" y="2264811"/>
          <a:ext cx="72136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Worksheet" r:id="rId3" imgW="7213600" imgH="2603500" progId="Excel.Sheet.12">
                  <p:embed/>
                </p:oleObj>
              </mc:Choice>
              <mc:Fallback>
                <p:oleObj name="Worksheet" r:id="rId3" imgW="7213600" imgH="260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200" y="2264811"/>
                        <a:ext cx="7213600" cy="260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142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EA563-7F26-254C-A3CA-721316F8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13" y="1212251"/>
            <a:ext cx="3422822" cy="1358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B94E3-ADCD-B94C-A639-CF8E1DC5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62" y="0"/>
            <a:ext cx="6272084" cy="1212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775C-52F3-0B43-B6AF-DE0A3BD7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83" y="2533191"/>
            <a:ext cx="3423152" cy="1358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19977-4A55-1F41-9D00-1F7885A98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013" y="3882047"/>
            <a:ext cx="3422822" cy="1332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D3FE0-368C-F041-BDDD-E87649D7A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83" y="5193832"/>
            <a:ext cx="3422822" cy="1332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36AEB7-FCB2-B944-B70B-ABD456057F68}"/>
              </a:ext>
            </a:extLst>
          </p:cNvPr>
          <p:cNvSpPr/>
          <p:nvPr/>
        </p:nvSpPr>
        <p:spPr>
          <a:xfrm>
            <a:off x="1952040" y="2298357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903F5-A971-394B-9ACE-1A225E92771E}"/>
              </a:ext>
            </a:extLst>
          </p:cNvPr>
          <p:cNvSpPr/>
          <p:nvPr/>
        </p:nvSpPr>
        <p:spPr>
          <a:xfrm>
            <a:off x="1952039" y="341237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05005-690E-DA43-8F1B-1C6C6E03EC8F}"/>
              </a:ext>
            </a:extLst>
          </p:cNvPr>
          <p:cNvSpPr/>
          <p:nvPr/>
        </p:nvSpPr>
        <p:spPr>
          <a:xfrm>
            <a:off x="1951710" y="496907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4F047-F257-994A-A667-A4074194D240}"/>
              </a:ext>
            </a:extLst>
          </p:cNvPr>
          <p:cNvSpPr/>
          <p:nvPr/>
        </p:nvSpPr>
        <p:spPr>
          <a:xfrm>
            <a:off x="1951709" y="6058949"/>
            <a:ext cx="852947" cy="234834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F101F7-E2E0-8B4E-8C26-4508FAC080E5}"/>
              </a:ext>
            </a:extLst>
          </p:cNvPr>
          <p:cNvSpPr/>
          <p:nvPr/>
        </p:nvSpPr>
        <p:spPr>
          <a:xfrm>
            <a:off x="1939683" y="1212251"/>
            <a:ext cx="3422822" cy="5314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8EF39-A08E-1542-9D7D-0B2A01EF4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834" y="1546516"/>
            <a:ext cx="5650470" cy="383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BEC76A-3810-3F46-8264-394BF7BB7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834" y="2857944"/>
            <a:ext cx="5650470" cy="3618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08CE64-37AB-BC48-BE9B-668CB3CB7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834" y="4328958"/>
            <a:ext cx="5650470" cy="389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896EDC-550F-B145-8F5D-8BD3CF474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290" y="5686387"/>
            <a:ext cx="5803557" cy="4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0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DB2A5-5E24-474D-B6FA-10AE5DEF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8" y="0"/>
            <a:ext cx="6272084" cy="1212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8036F-1C80-C84F-842C-00CCE09A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" y="1385245"/>
            <a:ext cx="2902009" cy="2216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28565-513A-9645-B418-87A3336EE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58" y="1385245"/>
            <a:ext cx="2941723" cy="221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7C953-24A8-874E-A516-22E73866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81" y="1385245"/>
            <a:ext cx="2983202" cy="2216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33A15-5C5F-AF49-8692-859494CF4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798" y="1385246"/>
            <a:ext cx="2983202" cy="2286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5D6CB9-94A9-1C41-A348-75CC7187D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244" y="3601995"/>
            <a:ext cx="3030021" cy="2286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9D98B-FC21-1345-9DA4-08F21815F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97" y="3672054"/>
            <a:ext cx="3056084" cy="2354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70EF3-B3CA-8546-9217-2DB77A8DF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058" y="3760413"/>
            <a:ext cx="2830448" cy="2128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1919CC-5345-324D-A788-56986C2A84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9649" y="3760413"/>
            <a:ext cx="3101499" cy="23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63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B94E3-ADCD-B94C-A639-CF8E1DC5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62" y="0"/>
            <a:ext cx="6272084" cy="1212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B4871-2127-6246-8302-6A605F91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00" y="1845581"/>
            <a:ext cx="3745641" cy="1449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E1159-B695-534A-9E38-B02CD70B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00" y="3294943"/>
            <a:ext cx="3745641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264F9E-058E-344C-A865-670BAFC47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00" y="4736785"/>
            <a:ext cx="3746755" cy="1461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BDECF2-AE76-E74C-AA46-2AEC3DF4C32D}"/>
              </a:ext>
            </a:extLst>
          </p:cNvPr>
          <p:cNvSpPr/>
          <p:nvPr/>
        </p:nvSpPr>
        <p:spPr>
          <a:xfrm>
            <a:off x="5954083" y="2570262"/>
            <a:ext cx="928631" cy="23472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B1A80-1B36-5F49-897E-2BEC731B8C8B}"/>
              </a:ext>
            </a:extLst>
          </p:cNvPr>
          <p:cNvSpPr/>
          <p:nvPr/>
        </p:nvSpPr>
        <p:spPr>
          <a:xfrm>
            <a:off x="5928586" y="4501951"/>
            <a:ext cx="954128" cy="25449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5E30A-278A-D540-AA38-1504453BE997}"/>
              </a:ext>
            </a:extLst>
          </p:cNvPr>
          <p:cNvSpPr/>
          <p:nvPr/>
        </p:nvSpPr>
        <p:spPr>
          <a:xfrm>
            <a:off x="5928585" y="5708269"/>
            <a:ext cx="954128" cy="254492"/>
          </a:xfrm>
          <a:prstGeom prst="rect">
            <a:avLst/>
          </a:prstGeom>
          <a:solidFill>
            <a:srgbClr val="FFFF00">
              <a:alpha val="320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B9046B-DEBA-124A-BA72-538C89E81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" y="2168542"/>
            <a:ext cx="5570511" cy="3541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152CBB-504D-2D4C-B8FA-D9401BE69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" y="3577175"/>
            <a:ext cx="5570511" cy="3627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C1503D-F5AD-8C4D-9F7D-18F64C5AF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" y="4941619"/>
            <a:ext cx="5570511" cy="3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2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DB2A5-5E24-474D-B6FA-10AE5DEF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8" y="0"/>
            <a:ext cx="6272084" cy="121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5E8D3-95AA-DA47-8FAB-DBE79925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22" y="3774988"/>
            <a:ext cx="3518905" cy="2591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C9EF1-758F-BA43-8ABB-06D1A8B6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924" y="3672054"/>
            <a:ext cx="3378651" cy="2611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65FF9-0D6C-7844-86DE-18E897F0C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75" y="3601994"/>
            <a:ext cx="3583031" cy="2690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D03FD2-B8FF-A54F-AD62-96E42D09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521" y="1212251"/>
            <a:ext cx="3378651" cy="2568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8D981A-6CCA-4F47-849A-D8CBC26A0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121" y="1237361"/>
            <a:ext cx="3410646" cy="2611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6ED8C-CA7F-C047-B201-17C546CA6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304" y="1262470"/>
            <a:ext cx="3455764" cy="26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96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1C57-752C-2B41-84E2-E654EBFF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F4984-26C3-B34D-8648-E5733750B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Processed 1/3 of pass1a and pass1c datasets from UM</a:t>
            </a:r>
          </a:p>
          <a:p>
            <a:pPr lvl="1"/>
            <a:r>
              <a:rPr lang="en-US" dirty="0"/>
              <a:t>Other 2/3 should take fraction of the time</a:t>
            </a:r>
          </a:p>
          <a:p>
            <a:r>
              <a:rPr lang="en-US" dirty="0"/>
              <a:t>Found sources of variance/outliers</a:t>
            </a:r>
          </a:p>
          <a:p>
            <a:pPr lvl="1"/>
            <a:r>
              <a:rPr lang="en-US" dirty="0"/>
              <a:t>Blank samples</a:t>
            </a:r>
          </a:p>
          <a:p>
            <a:pPr lvl="1"/>
            <a:r>
              <a:rPr lang="en-US" dirty="0"/>
              <a:t>Run order</a:t>
            </a:r>
          </a:p>
          <a:p>
            <a:pPr lvl="1"/>
            <a:r>
              <a:rPr lang="en-US" dirty="0"/>
              <a:t>Sample center/spread?</a:t>
            </a:r>
          </a:p>
          <a:p>
            <a:r>
              <a:rPr lang="en-US" dirty="0"/>
              <a:t>All analyses documented and designed with _____ in mind</a:t>
            </a:r>
          </a:p>
          <a:p>
            <a:pPr lvl="1"/>
            <a:r>
              <a:rPr lang="en-US" dirty="0"/>
              <a:t>Data freezes</a:t>
            </a:r>
          </a:p>
          <a:p>
            <a:pPr lvl="1"/>
            <a:r>
              <a:rPr lang="en-US" dirty="0"/>
              <a:t>Competitive modeling of contributors to variance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1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05AA-472F-5A46-A8FE-C6F48942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6161-B351-DE46-BCFB-AA43BC4D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Finish processing </a:t>
            </a:r>
            <a:r>
              <a:rPr lang="en-US" dirty="0" err="1"/>
              <a:t>rpneg</a:t>
            </a:r>
            <a:r>
              <a:rPr lang="en-US" dirty="0"/>
              <a:t> and </a:t>
            </a:r>
            <a:r>
              <a:rPr lang="en-US" dirty="0" err="1"/>
              <a:t>ionpneg</a:t>
            </a:r>
            <a:endParaRPr lang="en-US" dirty="0"/>
          </a:p>
          <a:p>
            <a:r>
              <a:rPr lang="en-US" dirty="0"/>
              <a:t>Understand the other sources of variation</a:t>
            </a:r>
          </a:p>
          <a:p>
            <a:pPr lvl="1"/>
            <a:r>
              <a:rPr lang="en-US" dirty="0"/>
              <a:t>Sample center/spread</a:t>
            </a:r>
          </a:p>
          <a:p>
            <a:pPr lvl="1"/>
            <a:r>
              <a:rPr lang="en-US" dirty="0"/>
              <a:t>Feeding</a:t>
            </a:r>
          </a:p>
          <a:p>
            <a:pPr lvl="1"/>
            <a:r>
              <a:rPr lang="en-US" dirty="0"/>
              <a:t>Batch</a:t>
            </a:r>
          </a:p>
          <a:p>
            <a:pPr lvl="1"/>
            <a:r>
              <a:rPr lang="en-US" dirty="0"/>
              <a:t>Circadian rhythm</a:t>
            </a:r>
          </a:p>
          <a:p>
            <a:r>
              <a:rPr lang="en-US" dirty="0"/>
              <a:t>Build a batch correction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hierarchical multivariate model</a:t>
            </a:r>
          </a:p>
          <a:p>
            <a:pPr lvl="1"/>
            <a:r>
              <a:rPr lang="en-US" dirty="0"/>
              <a:t>Nothing too fancy—multivariate mixed model (assume gaussian)</a:t>
            </a:r>
          </a:p>
          <a:p>
            <a:pPr lvl="1"/>
            <a:r>
              <a:rPr lang="en-US" dirty="0"/>
              <a:t>Few bells and whistles: data pooling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Guidance from Jun (meta analysis?)</a:t>
            </a:r>
          </a:p>
        </p:txBody>
      </p:sp>
    </p:spTree>
    <p:extLst>
      <p:ext uri="{BB962C8B-B14F-4D97-AF65-F5344CB8AC3E}">
        <p14:creationId xmlns:p14="http://schemas.microsoft.com/office/powerpoint/2010/main" val="25626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7D8A-87D5-7246-AD9F-BB7598C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Infrastructure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AF29-4E1F-5B46-9094-FD97E607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Annotation</a:t>
            </a:r>
          </a:p>
          <a:p>
            <a:pPr lvl="1"/>
            <a:r>
              <a:rPr lang="en-US" dirty="0"/>
              <a:t>Sample Run Order File</a:t>
            </a:r>
          </a:p>
          <a:p>
            <a:pPr lvl="1"/>
            <a:r>
              <a:rPr lang="en-US" dirty="0"/>
              <a:t>Updated Phenotypes</a:t>
            </a:r>
          </a:p>
          <a:p>
            <a:pPr lvl="2"/>
            <a:r>
              <a:rPr lang="en-US" dirty="0"/>
              <a:t>Pass1a</a:t>
            </a:r>
          </a:p>
          <a:p>
            <a:pPr lvl="2"/>
            <a:r>
              <a:rPr lang="en-US" dirty="0"/>
              <a:t>Pass1c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Matrixes for each dataset</a:t>
            </a:r>
          </a:p>
          <a:p>
            <a:pPr lvl="1"/>
            <a:r>
              <a:rPr lang="en-US" dirty="0"/>
              <a:t>Similar organization as PASS1B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257D1-326B-4F4E-B104-1F012AD4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39" y="1519880"/>
            <a:ext cx="5450047" cy="4054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7663C-CBC5-644B-868E-9F2D4938DEA9}"/>
              </a:ext>
            </a:extLst>
          </p:cNvPr>
          <p:cNvSpPr txBox="1"/>
          <p:nvPr/>
        </p:nvSpPr>
        <p:spPr>
          <a:xfrm>
            <a:off x="6722076" y="5560541"/>
            <a:ext cx="452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generated by Jun Li, PhD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34422-EFEF-6D48-8DEF-3F807EF43287}"/>
              </a:ext>
            </a:extLst>
          </p:cNvPr>
          <p:cNvSpPr/>
          <p:nvPr/>
        </p:nvSpPr>
        <p:spPr>
          <a:xfrm>
            <a:off x="7821827" y="1690688"/>
            <a:ext cx="3531973" cy="1287290"/>
          </a:xfrm>
          <a:prstGeom prst="rect">
            <a:avLst/>
          </a:prstGeom>
          <a:solidFill>
            <a:schemeClr val="accent1">
              <a:lumMod val="40000"/>
              <a:lumOff val="60000"/>
              <a:alpha val="31079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1FE1-D504-F349-8510-7F575C82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54" y="-110854"/>
            <a:ext cx="8201627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Umich</a:t>
            </a:r>
            <a:r>
              <a:rPr lang="en-US" sz="3200" dirty="0"/>
              <a:t> </a:t>
            </a:r>
            <a:r>
              <a:rPr lang="en-US" sz="3200" dirty="0" err="1"/>
              <a:t>rppos</a:t>
            </a:r>
            <a:r>
              <a:rPr lang="en-US" sz="3200" dirty="0"/>
              <a:t> (pass1a &amp; pass1c)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9C13DD-1E92-7346-A997-74CE43218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3893" y="986148"/>
          <a:ext cx="32242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Worksheet" r:id="rId3" imgW="4965700" imgH="8343900" progId="Excel.Sheet.12">
                  <p:embed/>
                </p:oleObj>
              </mc:Choice>
              <mc:Fallback>
                <p:oleObj name="Worksheet" r:id="rId3" imgW="4965700" imgH="83439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9C13DD-1E92-7346-A997-74CE4321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3893" y="986148"/>
                        <a:ext cx="32242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121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635</Words>
  <Application>Microsoft Macintosh PowerPoint</Application>
  <PresentationFormat>Widescreen</PresentationFormat>
  <Paragraphs>99</Paragraphs>
  <Slides>75</Slides>
  <Notes>2</Notes>
  <HiddenSlides>2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Worksheet</vt:lpstr>
      <vt:lpstr>Microsoft Excel Worksheet</vt:lpstr>
      <vt:lpstr>PASS1A/PASS1C UM Metabolomics Datasets</vt:lpstr>
      <vt:lpstr>Our Last Discussion</vt:lpstr>
      <vt:lpstr>Data Organization Tasks</vt:lpstr>
      <vt:lpstr>Data Processing Talk—Biology Left Out for Brevity Many Plots Today</vt:lpstr>
      <vt:lpstr>PASS1A Metabolomics Datasets (n = 205) </vt:lpstr>
      <vt:lpstr>PASS1A/PASS1C UM Matched Metabolomics Datasets &amp; Dimensions (n = 46) *Dimensions include reference samples </vt:lpstr>
      <vt:lpstr>IONPNEG: 4 Tissues Not Matched in PASS1C </vt:lpstr>
      <vt:lpstr>Data Infrastructure &amp; Resources</vt:lpstr>
      <vt:lpstr>Umich rppos (pass1a &amp; pass1c)</vt:lpstr>
      <vt:lpstr>Umich rppos processed (pass1a &amp; pass1c)</vt:lpstr>
      <vt:lpstr>Example of Data Processing: Plasma rppos PASS1c</vt:lpstr>
      <vt:lpstr>Example of Data Processing: Plasma rppos PASS1c</vt:lpstr>
      <vt:lpstr>Example of Data Processing: Plasma rppos PASS1c</vt:lpstr>
      <vt:lpstr>Real-Time Record of Processing Decisions</vt:lpstr>
      <vt:lpstr>Real-Time Record of Processing Decisions</vt:lpstr>
      <vt:lpstr>PowerPoint Presentation</vt:lpstr>
      <vt:lpstr>Missing Features (pla_rppos_1c)</vt:lpstr>
      <vt:lpstr>PowerPoint Presentation</vt:lpstr>
      <vt:lpstr>PowerPoint Presentation</vt:lpstr>
      <vt:lpstr>PowerPoint Presentation</vt:lpstr>
      <vt:lpstr>Imputation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 of Processing Decisions</vt:lpstr>
      <vt:lpstr>PowerPoint Presentation</vt:lpstr>
      <vt:lpstr>Sample/Feature Dimensions</vt:lpstr>
      <vt:lpstr>Sample/Feature Dimensions</vt:lpstr>
      <vt:lpstr>Sample/Feature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Steep, Alexander</dc:creator>
  <cp:lastModifiedBy>Steep, Alexander</cp:lastModifiedBy>
  <cp:revision>49</cp:revision>
  <dcterms:created xsi:type="dcterms:W3CDTF">2021-09-13T19:28:30Z</dcterms:created>
  <dcterms:modified xsi:type="dcterms:W3CDTF">2021-11-05T13:50:08Z</dcterms:modified>
</cp:coreProperties>
</file>